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1"/>
  </p:sldMasterIdLst>
  <p:notesMasterIdLst>
    <p:notesMasterId r:id="rId35"/>
  </p:notesMasterIdLst>
  <p:sldIdLst>
    <p:sldId id="633" r:id="rId2"/>
    <p:sldId id="639" r:id="rId3"/>
    <p:sldId id="640" r:id="rId4"/>
    <p:sldId id="645" r:id="rId5"/>
    <p:sldId id="646" r:id="rId6"/>
    <p:sldId id="647" r:id="rId7"/>
    <p:sldId id="649" r:id="rId8"/>
    <p:sldId id="641" r:id="rId9"/>
    <p:sldId id="642" r:id="rId10"/>
    <p:sldId id="643" r:id="rId11"/>
    <p:sldId id="634" r:id="rId12"/>
    <p:sldId id="650" r:id="rId13"/>
    <p:sldId id="504" r:id="rId14"/>
    <p:sldId id="560" r:id="rId15"/>
    <p:sldId id="561" r:id="rId16"/>
    <p:sldId id="562" r:id="rId17"/>
    <p:sldId id="655" r:id="rId18"/>
    <p:sldId id="656" r:id="rId19"/>
    <p:sldId id="563" r:id="rId20"/>
    <p:sldId id="657" r:id="rId21"/>
    <p:sldId id="564" r:id="rId22"/>
    <p:sldId id="658" r:id="rId23"/>
    <p:sldId id="565" r:id="rId24"/>
    <p:sldId id="659" r:id="rId25"/>
    <p:sldId id="566" r:id="rId26"/>
    <p:sldId id="567" r:id="rId27"/>
    <p:sldId id="568" r:id="rId28"/>
    <p:sldId id="569" r:id="rId29"/>
    <p:sldId id="570" r:id="rId30"/>
    <p:sldId id="660" r:id="rId31"/>
    <p:sldId id="571" r:id="rId32"/>
    <p:sldId id="572" r:id="rId33"/>
    <p:sldId id="661" r:id="rId34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5053"/>
    <a:srgbClr val="CD6292"/>
    <a:srgbClr val="C87969"/>
    <a:srgbClr val="C88699"/>
    <a:srgbClr val="7B3583"/>
    <a:srgbClr val="D38A9E"/>
    <a:srgbClr val="452544"/>
    <a:srgbClr val="F393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Estilo medio 2 - Énfasi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18603FDC-E32A-4AB5-989C-0864C3EAD2B8}" styleName="Estilo temático 2 - Énfasis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72833802-FEF1-4C79-8D5D-14CF1EAF98D9}" styleName="Estilo claro 2 - Acent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Estilo claro 2 - Acento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5DA37D80-6434-44D0-A028-1B22A696006F}" styleName="Estilo claro 3 - Acento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79"/>
    <p:restoredTop sz="85098"/>
  </p:normalViewPr>
  <p:slideViewPr>
    <p:cSldViewPr snapToGrid="0" snapToObjects="1">
      <p:cViewPr>
        <p:scale>
          <a:sx n="74" d="100"/>
          <a:sy n="74" d="100"/>
        </p:scale>
        <p:origin x="56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25CEBD-C2E1-7F40-8575-4196F63DE1D3}" type="datetimeFigureOut">
              <a:rPr lang="en-US" smtClean="0"/>
              <a:t>9/14/19</a:t>
            </a:fld>
            <a:endParaRPr lang="en-U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3213DC-DD53-7F48-9A1C-B2B01A45D4CE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830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9711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AFD9D-EB30-EC48-AC35-B521AABA13B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079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2429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2678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4254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307169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2498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6164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64636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29947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469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8476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315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11444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11196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9103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3104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33969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8854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0398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9572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652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AFD9D-EB30-EC48-AC35-B521AABA13B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8719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6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63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9019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3213DC-DD53-7F48-9A1C-B2B01A45D4C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71803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AAFD9D-EB30-EC48-AC35-B521AABA13B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93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551CC1-53A7-9C46-9DEE-929A300AA752}" type="datetime1">
              <a:rPr lang="es-ES" smtClean="0"/>
              <a:t>14/9/19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1316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2B2E8-1631-0F44-AAB9-F832CEF3ED91}" type="datetime1">
              <a:rPr lang="es-ES" smtClean="0"/>
              <a:t>14/9/19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658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4C0B51-DCAA-8C48-9C3B-09C005A15F6E}" type="datetime1">
              <a:rPr lang="es-ES" smtClean="0"/>
              <a:t>14/9/19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38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10EA2-18CA-7B4F-BBF6-1D21BE6C0B5D}" type="datetime1">
              <a:rPr lang="es-ES" smtClean="0"/>
              <a:t>14/9/19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2489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6FA6B1-A0A2-604A-8C00-2B7526D3B9E6}" type="datetime1">
              <a:rPr lang="es-ES" smtClean="0"/>
              <a:t>14/9/19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305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FAD15-810F-DB42-9A02-867E40635398}" type="datetime1">
              <a:rPr lang="es-ES" smtClean="0"/>
              <a:t>14/9/19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2843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22359-88C1-F341-94F5-A6DD26004159}" type="datetime1">
              <a:rPr lang="es-ES" smtClean="0"/>
              <a:t>14/9/19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09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BB8CD-F702-0445-98F7-7F91F814F2B1}" type="datetime1">
              <a:rPr lang="es-ES" smtClean="0"/>
              <a:t>14/9/19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17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0432-C8B4-3940-81B6-657145B33DE1}" type="datetime1">
              <a:rPr lang="es-ES" smtClean="0"/>
              <a:t>14/9/19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08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CB29562F-32A5-504F-B875-39E2B6605B9B}" type="datetime1">
              <a:rPr lang="es-ES" smtClean="0"/>
              <a:t>14/9/19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5839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Arrastre la imagen al marcador de posición o haga clic en el icono para agregar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5899AB-26D8-204B-8DCB-06A48579AB43}" type="datetime1">
              <a:rPr lang="es-ES" smtClean="0"/>
              <a:t>14/9/19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Clic para editar título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124046C1-172E-6948-A732-515F1F1DC49B}" type="datetime1">
              <a:rPr lang="es-ES" smtClean="0"/>
              <a:t>14/9/19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5C8A0B6C-2F0D-9146-B965-5B2E4517E27B}" type="slidenum">
              <a:rPr lang="en-US" smtClean="0"/>
              <a:t>‹Nr.›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3472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169" y="304800"/>
            <a:ext cx="4138862" cy="2887579"/>
          </a:xfrm>
        </p:spPr>
        <p:txBody>
          <a:bodyPr>
            <a:normAutofit/>
          </a:bodyPr>
          <a:lstStyle/>
          <a:p>
            <a:r>
              <a:rPr lang="en-US" sz="3100" dirty="0" smtClean="0"/>
              <a:t>Universidad Casa Grande</a:t>
            </a:r>
            <a:br>
              <a:rPr lang="en-US" sz="3100" dirty="0" smtClean="0"/>
            </a:br>
            <a:r>
              <a:rPr lang="en-US" sz="3100" dirty="0" smtClean="0"/>
              <a:t/>
            </a:r>
            <a:br>
              <a:rPr lang="en-US" sz="3100" dirty="0" smtClean="0"/>
            </a:br>
            <a:r>
              <a:rPr lang="en-US" sz="3200" dirty="0"/>
              <a:t/>
            </a:r>
            <a:br>
              <a:rPr lang="en-US" sz="3200" dirty="0"/>
            </a:br>
            <a:r>
              <a:rPr lang="en-US" sz="3400" dirty="0"/>
              <a:t/>
            </a:r>
            <a:br>
              <a:rPr lang="en-US" sz="3400" dirty="0"/>
            </a:br>
            <a:r>
              <a:rPr lang="en-US" sz="3400" dirty="0" err="1" smtClean="0"/>
              <a:t>Maestr</a:t>
            </a:r>
            <a:r>
              <a:rPr lang="es-ES" sz="3400" dirty="0" err="1" smtClean="0"/>
              <a:t>ía</a:t>
            </a:r>
            <a:r>
              <a:rPr lang="es-ES" sz="3400" dirty="0" smtClean="0"/>
              <a:t> de Comunicación Digital</a:t>
            </a:r>
            <a:endParaRPr lang="en-US" sz="3400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251157" y="2623685"/>
            <a:ext cx="7668126" cy="1427748"/>
          </a:xfrm>
        </p:spPr>
        <p:txBody>
          <a:bodyPr>
            <a:normAutofit/>
          </a:bodyPr>
          <a:lstStyle/>
          <a:p>
            <a:pPr algn="ctr"/>
            <a:r>
              <a:rPr lang="es-ES" sz="4200" b="1" dirty="0"/>
              <a:t>Análisis de </a:t>
            </a:r>
            <a:r>
              <a:rPr lang="es-ES" sz="4200" b="1"/>
              <a:t>Datos </a:t>
            </a:r>
            <a:endParaRPr lang="es-ES" sz="4200" b="1" smtClean="0"/>
          </a:p>
          <a:p>
            <a:pPr algn="ctr"/>
            <a:r>
              <a:rPr lang="es-ES" sz="4200" b="1" dirty="0" smtClean="0"/>
              <a:t>en </a:t>
            </a:r>
            <a:r>
              <a:rPr lang="es-ES" sz="4200" b="1" dirty="0"/>
              <a:t>la Comunicación Digital</a:t>
            </a:r>
            <a:r>
              <a:rPr lang="es-ES_tradnl" sz="4200" dirty="0"/>
              <a:t> </a:t>
            </a:r>
            <a:endParaRPr lang="en-US" sz="4200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6657473" y="5630779"/>
            <a:ext cx="3376863" cy="514263"/>
          </a:xfrm>
        </p:spPr>
        <p:txBody>
          <a:bodyPr>
            <a:normAutofit/>
          </a:bodyPr>
          <a:lstStyle/>
          <a:p>
            <a:r>
              <a:rPr lang="en-US" sz="2600" dirty="0" smtClean="0">
                <a:solidFill>
                  <a:schemeClr val="tx1"/>
                </a:solidFill>
              </a:rPr>
              <a:t>Lorena Recalde Ph.D.</a:t>
            </a:r>
            <a:endParaRPr lang="en-US" sz="2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0026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828338" y="6318821"/>
            <a:ext cx="10384146" cy="537621"/>
          </a:xfrm>
        </p:spPr>
        <p:txBody>
          <a:bodyPr/>
          <a:lstStyle/>
          <a:p>
            <a:fld id="{5C8A0B6C-2F0D-9146-B965-5B2E4517E27B}" type="slidenum">
              <a:rPr lang="es-ES_tradnl" sz="1600" smtClean="0"/>
              <a:t>10</a:t>
            </a:fld>
            <a:endParaRPr lang="es-ES_tradnl" sz="1600" dirty="0"/>
          </a:p>
        </p:txBody>
      </p:sp>
      <p:sp>
        <p:nvSpPr>
          <p:cNvPr id="3" name="Marcador de contenido 5"/>
          <p:cNvSpPr txBox="1">
            <a:spLocks/>
          </p:cNvSpPr>
          <p:nvPr/>
        </p:nvSpPr>
        <p:spPr>
          <a:xfrm>
            <a:off x="269316" y="4291263"/>
            <a:ext cx="11922684" cy="2248419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2600" dirty="0" smtClean="0"/>
              <a:t>1. Quiero dedicarme a la academia (</a:t>
            </a:r>
            <a:r>
              <a:rPr lang="es-ES_tradnl" sz="2600" dirty="0" err="1" smtClean="0"/>
              <a:t>investigaci</a:t>
            </a:r>
            <a:r>
              <a:rPr lang="es-ES" sz="2600" dirty="0" err="1" smtClean="0"/>
              <a:t>ón</a:t>
            </a:r>
            <a:r>
              <a:rPr lang="es-ES" sz="2600" dirty="0" smtClean="0"/>
              <a:t> y/o docencia</a:t>
            </a:r>
            <a:r>
              <a:rPr lang="es-ES_tradnl" sz="2600" dirty="0" smtClean="0"/>
              <a:t>)?</a:t>
            </a:r>
          </a:p>
          <a:p>
            <a:r>
              <a:rPr lang="es-ES_tradnl" sz="2600" dirty="0" smtClean="0"/>
              <a:t>2. Soy empresario/emprendedor, en un futuro </a:t>
            </a:r>
            <a:r>
              <a:rPr lang="es-ES_tradnl" sz="2600" dirty="0" err="1" smtClean="0"/>
              <a:t>tendr</a:t>
            </a:r>
            <a:r>
              <a:rPr lang="es-ES" sz="2600" dirty="0" smtClean="0"/>
              <a:t>é mi empresa</a:t>
            </a:r>
          </a:p>
          <a:p>
            <a:r>
              <a:rPr lang="es-ES" sz="2600" dirty="0" smtClean="0"/>
              <a:t>3. Trabajo en una organización (pública/privada) y quiero mejorar mi perfil profesional</a:t>
            </a:r>
          </a:p>
          <a:p>
            <a:r>
              <a:rPr lang="es-ES" sz="2600" dirty="0" smtClean="0">
                <a:solidFill>
                  <a:schemeClr val="accent1">
                    <a:lumMod val="75000"/>
                  </a:schemeClr>
                </a:solidFill>
              </a:rPr>
              <a:t>Tema de tesis?</a:t>
            </a: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717909" y="415526"/>
            <a:ext cx="9521754" cy="122737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dirty="0" smtClean="0"/>
              <a:t>Su </a:t>
            </a:r>
            <a:r>
              <a:rPr lang="es-ES_tradnl" dirty="0" err="1" smtClean="0"/>
              <a:t>background</a:t>
            </a:r>
            <a:endParaRPr lang="es-ES_tradnl" b="1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909" y="1611290"/>
            <a:ext cx="3565692" cy="2296331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4"/>
          <a:srcRect l="10417" t="6278" r="19339"/>
          <a:stretch/>
        </p:blipFill>
        <p:spPr>
          <a:xfrm>
            <a:off x="4311652" y="1360878"/>
            <a:ext cx="3657600" cy="2797156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67667" y="1736497"/>
            <a:ext cx="3856033" cy="1950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912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r>
              <a:rPr lang="es-ES" sz="1600" dirty="0" smtClean="0"/>
              <a:t>Contenido                                                                                                                                                                                                              </a:t>
            </a:r>
            <a:fld id="{5C8A0B6C-2F0D-9146-B965-5B2E4517E27B}" type="slidenum">
              <a:rPr lang="en-US" sz="1600" smtClean="0"/>
              <a:t>11</a:t>
            </a:fld>
            <a:endParaRPr lang="en-US" sz="1600" dirty="0"/>
          </a:p>
        </p:txBody>
      </p:sp>
      <p:sp>
        <p:nvSpPr>
          <p:cNvPr id="14" name="Título 1"/>
          <p:cNvSpPr txBox="1">
            <a:spLocks/>
          </p:cNvSpPr>
          <p:nvPr/>
        </p:nvSpPr>
        <p:spPr>
          <a:xfrm>
            <a:off x="770400" y="578829"/>
            <a:ext cx="10058400" cy="72880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dirty="0"/>
              <a:t>Contenido de este curso</a:t>
            </a:r>
            <a:endParaRPr lang="en-US" dirty="0"/>
          </a:p>
        </p:txBody>
      </p:sp>
      <p:graphicFrame>
        <p:nvGraphicFramePr>
          <p:cNvPr id="4" name="Tab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1985741"/>
              </p:ext>
            </p:extLst>
          </p:nvPr>
        </p:nvGraphicFramePr>
        <p:xfrm>
          <a:off x="802104" y="1463006"/>
          <a:ext cx="10539663" cy="4625340"/>
        </p:xfrm>
        <a:graphic>
          <a:graphicData uri="http://schemas.openxmlformats.org/drawingml/2006/table">
            <a:tbl>
              <a:tblPr/>
              <a:tblGrid>
                <a:gridCol w="10539663"/>
              </a:tblGrid>
              <a:tr h="4064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1: </a:t>
                      </a:r>
                      <a:r>
                        <a:rPr lang="es-AR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Data Analysis en Ciencias de la Comunicación.</a:t>
                      </a:r>
                      <a:endParaRPr lang="es-ES_tradnl" sz="2400" b="1" i="0" u="none" strike="noStrike" dirty="0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2:</a:t>
                      </a:r>
                      <a:r>
                        <a:rPr lang="es-AR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 Computer-mediated Data Analysis.</a:t>
                      </a:r>
                      <a:endParaRPr lang="es-ES_tradnl" sz="2400" b="1" i="0" u="none" strike="noStrike" dirty="0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3: </a:t>
                      </a:r>
                      <a:r>
                        <a:rPr lang="es-AR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La importancia de los datos y su análisis.</a:t>
                      </a:r>
                      <a:endParaRPr lang="es-ES_tradnl" sz="2400" b="1" i="0" u="none" strike="noStrike" dirty="0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4: </a:t>
                      </a:r>
                      <a:r>
                        <a:rPr lang="es-AR" sz="2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La abundancia de los datos y su consecuencia.</a:t>
                      </a:r>
                      <a:endParaRPr lang="es-ES_tradnl" sz="2400" b="1" i="0" u="none" strike="noStrike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64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5: </a:t>
                      </a:r>
                      <a:r>
                        <a:rPr lang="es-AR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Conceptos relacionados al Análisis de Datos.</a:t>
                      </a:r>
                      <a:endParaRPr lang="es-ES_tradnl" sz="2400" b="1" i="0" u="none" strike="noStrike" dirty="0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6: </a:t>
                      </a:r>
                      <a:r>
                        <a:rPr lang="es-AR" sz="2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Caso Netflix.</a:t>
                      </a:r>
                      <a:endParaRPr lang="es-ES_tradnl" sz="2400" b="1" i="0" u="none" strike="noStrike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7: </a:t>
                      </a:r>
                      <a:r>
                        <a:rPr lang="es-AR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Las redes sociales y Social Media Data Mining.</a:t>
                      </a:r>
                      <a:endParaRPr lang="es-ES_tradnl" sz="2400" b="1" i="0" u="none" strike="noStrike" dirty="0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8: </a:t>
                      </a:r>
                      <a:r>
                        <a:rPr lang="es-AR" sz="2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Sentiment and Opinion Analysis.</a:t>
                      </a:r>
                      <a:endParaRPr lang="es-ES_tradnl" sz="2400" b="1" i="0" u="none" strike="noStrike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9: </a:t>
                      </a:r>
                      <a:r>
                        <a:rPr lang="es-AR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Social Network </a:t>
                      </a:r>
                      <a:r>
                        <a:rPr lang="es-AR" sz="2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Analysis.</a:t>
                      </a:r>
                      <a:endParaRPr lang="es-ES_tradnl" sz="2400" b="1" i="0" u="none" strike="noStrike" dirty="0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10: </a:t>
                      </a:r>
                      <a:r>
                        <a:rPr lang="es-AR" sz="2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Preocupaciones y Problemas de la Minería de Datos Sociales.</a:t>
                      </a:r>
                      <a:endParaRPr lang="es-ES_tradnl" sz="2400" b="1" i="0" u="none" strike="noStrike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ctr"/>
                      <a:r>
                        <a:rPr lang="es-AR" sz="2400" b="1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11: </a:t>
                      </a:r>
                      <a:r>
                        <a:rPr lang="es-AR" sz="2400" b="0" i="0" u="none" strike="noStrike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El Sector Público y el Análisis de Datos.</a:t>
                      </a:r>
                      <a:endParaRPr lang="es-ES_tradnl" sz="2400" b="1" i="0" u="none" strike="noStrike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s-AR" sz="24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MODULO 12: </a:t>
                      </a:r>
                      <a:r>
                        <a:rPr lang="es-AR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 Narrow" charset="0"/>
                        </a:rPr>
                        <a:t>Análisis de datos en la comunicación digital: Revisión de artículos académicos.</a:t>
                      </a:r>
                      <a:endParaRPr lang="es-ES_tradnl" sz="2400" b="1" i="0" u="none" strike="noStrike" dirty="0">
                        <a:solidFill>
                          <a:srgbClr val="000000"/>
                        </a:solidFill>
                        <a:effectLst/>
                        <a:latin typeface="Arial Narrow" charset="0"/>
                      </a:endParaRPr>
                    </a:p>
                  </a:txBody>
                  <a:tcPr marL="12700" marR="12700" marT="1270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857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fontAlgn="b"/>
            <a:r>
              <a:rPr lang="es-AR" sz="4400" b="1" dirty="0">
                <a:solidFill>
                  <a:srgbClr val="000000"/>
                </a:solidFill>
                <a:latin typeface="Arial Narrow" charset="0"/>
              </a:rPr>
              <a:t>MODULO </a:t>
            </a:r>
            <a:r>
              <a:rPr lang="es-AR" sz="4400" b="1" dirty="0" smtClean="0">
                <a:solidFill>
                  <a:srgbClr val="000000"/>
                </a:solidFill>
                <a:latin typeface="Arial Narrow" charset="0"/>
              </a:rPr>
              <a:t>1</a:t>
            </a:r>
            <a:br>
              <a:rPr lang="es-AR" sz="4400" b="1" dirty="0" smtClean="0">
                <a:solidFill>
                  <a:srgbClr val="000000"/>
                </a:solidFill>
                <a:latin typeface="Arial Narrow" charset="0"/>
              </a:rPr>
            </a:br>
            <a:r>
              <a:rPr lang="es-AR" sz="4400" b="1" dirty="0" smtClean="0">
                <a:solidFill>
                  <a:srgbClr val="000000"/>
                </a:solidFill>
                <a:latin typeface="Arial Narrow" charset="0"/>
              </a:rPr>
              <a:t/>
            </a:r>
            <a:br>
              <a:rPr lang="es-AR" sz="4400" b="1" dirty="0" smtClean="0">
                <a:solidFill>
                  <a:srgbClr val="000000"/>
                </a:solidFill>
                <a:latin typeface="Arial Narrow" charset="0"/>
              </a:rPr>
            </a:br>
            <a:r>
              <a:rPr lang="es-AR" sz="4400" dirty="0" smtClean="0">
                <a:solidFill>
                  <a:srgbClr val="000000"/>
                </a:solidFill>
                <a:latin typeface="Arial Narrow" charset="0"/>
              </a:rPr>
              <a:t>Data </a:t>
            </a:r>
            <a:r>
              <a:rPr lang="es-AR" sz="4400" dirty="0">
                <a:solidFill>
                  <a:srgbClr val="000000"/>
                </a:solidFill>
                <a:latin typeface="Arial Narrow" charset="0"/>
              </a:rPr>
              <a:t>Analysis en Ciencias de la </a:t>
            </a:r>
            <a:r>
              <a:rPr lang="es-AR" sz="4400" dirty="0" smtClean="0">
                <a:solidFill>
                  <a:srgbClr val="000000"/>
                </a:solidFill>
                <a:latin typeface="Arial Narrow" charset="0"/>
              </a:rPr>
              <a:t>Comunicación</a:t>
            </a:r>
            <a:endParaRPr lang="es-ES_tradnl" sz="4400" dirty="0">
              <a:latin typeface="Arial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097280" y="6404562"/>
            <a:ext cx="4921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>
                <a:solidFill>
                  <a:schemeClr val="bg1"/>
                </a:solidFill>
              </a:rPr>
              <a:t>Análisis de Datos en la </a:t>
            </a:r>
            <a:r>
              <a:rPr lang="es-ES" sz="2000" b="1" dirty="0" smtClean="0">
                <a:solidFill>
                  <a:schemeClr val="bg1"/>
                </a:solidFill>
              </a:rPr>
              <a:t>Comunicación </a:t>
            </a:r>
            <a:r>
              <a:rPr lang="es-ES" sz="2000" b="1" dirty="0">
                <a:solidFill>
                  <a:schemeClr val="bg1"/>
                </a:solidFill>
              </a:rPr>
              <a:t>D</a:t>
            </a:r>
            <a:r>
              <a:rPr lang="es-ES" sz="2000" b="1" dirty="0" smtClean="0">
                <a:solidFill>
                  <a:schemeClr val="bg1"/>
                </a:solidFill>
              </a:rPr>
              <a:t>igital</a:t>
            </a:r>
            <a:r>
              <a:rPr lang="es-ES_tradnl" sz="2000" dirty="0" smtClean="0">
                <a:solidFill>
                  <a:schemeClr val="bg1"/>
                </a:solidFill>
              </a:rPr>
              <a:t> 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270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fontAlgn="b"/>
            <a:r>
              <a:rPr lang="es-ES" sz="4400" dirty="0" smtClean="0">
                <a:latin typeface="Arial" charset="0"/>
              </a:rPr>
              <a:t>El contenido digital y su análisis en el contexto de la comunicación</a:t>
            </a:r>
            <a:endParaRPr lang="es-ES_tradnl" sz="4400" dirty="0">
              <a:latin typeface="Arial" charset="0"/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1097280" y="4495552"/>
            <a:ext cx="49213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b="1" dirty="0"/>
              <a:t>Análisis de Datos en la </a:t>
            </a:r>
            <a:r>
              <a:rPr lang="es-ES" sz="2000" b="1" dirty="0" smtClean="0"/>
              <a:t>Comunicación </a:t>
            </a:r>
            <a:r>
              <a:rPr lang="es-ES" sz="2000" b="1" dirty="0"/>
              <a:t>D</a:t>
            </a:r>
            <a:r>
              <a:rPr lang="es-ES" sz="2000" b="1" dirty="0" smtClean="0"/>
              <a:t>igital</a:t>
            </a:r>
            <a:r>
              <a:rPr lang="es-ES_tradnl" sz="2000" dirty="0" smtClean="0"/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68478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"/>
              </a:rPr>
              <a:t>Mass </a:t>
            </a:r>
            <a:r>
              <a:rPr lang="en-US" sz="4400" dirty="0">
                <a:latin typeface=""/>
              </a:rPr>
              <a:t>communication is fairly </a:t>
            </a:r>
            <a:r>
              <a:rPr lang="en-US" sz="4400" dirty="0" smtClean="0">
                <a:latin typeface=""/>
              </a:rPr>
              <a:t>new</a:t>
            </a:r>
            <a:r>
              <a:rPr lang="mr-IN" sz="4400" dirty="0" smtClean="0">
                <a:latin typeface=""/>
              </a:rPr>
              <a:t>…</a:t>
            </a:r>
            <a:endParaRPr lang="en-US" sz="4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600" smtClean="0"/>
              <a:t>14</a:t>
            </a:fld>
            <a:endParaRPr lang="en-US" sz="16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097280" y="2117558"/>
            <a:ext cx="1063591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Los </a:t>
            </a:r>
            <a:r>
              <a:rPr lang="en-US" sz="2800" dirty="0" err="1"/>
              <a:t>historiadores</a:t>
            </a:r>
            <a:r>
              <a:rPr lang="en-US" sz="2800" dirty="0"/>
              <a:t> </a:t>
            </a:r>
            <a:r>
              <a:rPr lang="en-US" sz="2800" dirty="0" err="1"/>
              <a:t>han</a:t>
            </a:r>
            <a:r>
              <a:rPr lang="en-US" sz="2800" dirty="0"/>
              <a:t> </a:t>
            </a:r>
            <a:r>
              <a:rPr lang="en-US" sz="2800" dirty="0" err="1"/>
              <a:t>rastreado</a:t>
            </a:r>
            <a:r>
              <a:rPr lang="en-US" sz="2800" dirty="0"/>
              <a:t> </a:t>
            </a:r>
            <a:r>
              <a:rPr lang="en-US" sz="2800" dirty="0" err="1"/>
              <a:t>sus</a:t>
            </a:r>
            <a:r>
              <a:rPr lang="en-US" sz="2800" dirty="0"/>
              <a:t> </a:t>
            </a:r>
            <a:r>
              <a:rPr lang="en-US" sz="2800" dirty="0" err="1"/>
              <a:t>comienzos</a:t>
            </a:r>
            <a:r>
              <a:rPr lang="en-US" sz="2800" dirty="0"/>
              <a:t> </a:t>
            </a:r>
            <a:r>
              <a:rPr lang="en-US" sz="2800" dirty="0" smtClean="0"/>
              <a:t>a </a:t>
            </a:r>
            <a:r>
              <a:rPr lang="en-US" sz="2800" dirty="0" err="1" smtClean="0"/>
              <a:t>principios</a:t>
            </a:r>
            <a:r>
              <a:rPr lang="en-US" sz="2800" dirty="0" smtClean="0"/>
              <a:t> </a:t>
            </a:r>
            <a:r>
              <a:rPr lang="en-US" sz="2800" dirty="0"/>
              <a:t>del </a:t>
            </a:r>
            <a:r>
              <a:rPr lang="en-US" sz="2800" dirty="0" err="1"/>
              <a:t>siglo</a:t>
            </a:r>
            <a:r>
              <a:rPr lang="en-US" sz="2800" dirty="0"/>
              <a:t> XX </a:t>
            </a:r>
            <a:r>
              <a:rPr lang="en-US" sz="2800" dirty="0" smtClean="0"/>
              <a:t>dado el </a:t>
            </a:r>
            <a:r>
              <a:rPr lang="en-US" sz="2800" dirty="0" err="1"/>
              <a:t>trabajo</a:t>
            </a:r>
            <a:r>
              <a:rPr lang="en-US" sz="2800" dirty="0"/>
              <a:t> de </a:t>
            </a:r>
            <a:r>
              <a:rPr lang="en-US" sz="2800" dirty="0" err="1" smtClean="0"/>
              <a:t>realizado</a:t>
            </a:r>
            <a:r>
              <a:rPr lang="en-US" sz="2800" dirty="0" smtClean="0"/>
              <a:t> </a:t>
            </a:r>
            <a:r>
              <a:rPr lang="en-US" sz="2800" dirty="0" err="1"/>
              <a:t>por</a:t>
            </a:r>
            <a:r>
              <a:rPr lang="en-US" sz="2800" dirty="0"/>
              <a:t> </a:t>
            </a:r>
            <a:r>
              <a:rPr lang="en-US" sz="2800" dirty="0" err="1"/>
              <a:t>politólogos</a:t>
            </a:r>
            <a:r>
              <a:rPr lang="en-US" sz="2800" dirty="0"/>
              <a:t> </a:t>
            </a:r>
            <a:r>
              <a:rPr lang="en-US" sz="2800" dirty="0" err="1"/>
              <a:t>preocupados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los </a:t>
            </a:r>
            <a:r>
              <a:rPr lang="en-US" sz="2800" dirty="0" err="1"/>
              <a:t>efectos</a:t>
            </a:r>
            <a:r>
              <a:rPr lang="en-US" sz="2800" dirty="0"/>
              <a:t> de la propaganda y </a:t>
            </a:r>
            <a:r>
              <a:rPr lang="en-US" sz="2800" dirty="0" err="1"/>
              <a:t>otros</a:t>
            </a:r>
            <a:r>
              <a:rPr lang="en-US" sz="2800" dirty="0"/>
              <a:t> </a:t>
            </a:r>
            <a:r>
              <a:rPr lang="en-US" sz="2800" dirty="0" err="1"/>
              <a:t>mensajes</a:t>
            </a:r>
            <a:r>
              <a:rPr lang="en-US" sz="2800" dirty="0"/>
              <a:t> </a:t>
            </a:r>
            <a:r>
              <a:rPr lang="en-US" sz="2800" dirty="0" err="1"/>
              <a:t>persuasivos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r>
              <a:rPr lang="en-US" sz="2800" dirty="0" err="1" smtClean="0"/>
              <a:t>Además</a:t>
            </a:r>
            <a:r>
              <a:rPr lang="en-US" sz="2800" dirty="0" smtClean="0"/>
              <a:t> </a:t>
            </a:r>
            <a:r>
              <a:rPr lang="en-US" sz="2800" dirty="0"/>
              <a:t>de los </a:t>
            </a:r>
            <a:r>
              <a:rPr lang="en-US" sz="2800" dirty="0" err="1"/>
              <a:t>académicos</a:t>
            </a:r>
            <a:r>
              <a:rPr lang="en-US" sz="2800" dirty="0"/>
              <a:t> en </a:t>
            </a:r>
            <a:r>
              <a:rPr lang="en-US" sz="2800" i="1" dirty="0" err="1"/>
              <a:t>periodismo</a:t>
            </a:r>
            <a:r>
              <a:rPr lang="en-US" sz="2800" dirty="0"/>
              <a:t> o </a:t>
            </a:r>
            <a:r>
              <a:rPr lang="en-US" sz="2800" i="1" dirty="0" err="1"/>
              <a:t>comunicación</a:t>
            </a:r>
            <a:r>
              <a:rPr lang="en-US" sz="2800" i="1" dirty="0"/>
              <a:t> de </a:t>
            </a:r>
            <a:r>
              <a:rPr lang="en-US" sz="2800" i="1" dirty="0" err="1"/>
              <a:t>masas</a:t>
            </a:r>
            <a:r>
              <a:rPr lang="en-US" sz="2800" dirty="0"/>
              <a:t>, los </a:t>
            </a:r>
            <a:r>
              <a:rPr lang="en-US" sz="2800" dirty="0" err="1"/>
              <a:t>investigadores</a:t>
            </a:r>
            <a:r>
              <a:rPr lang="en-US" sz="2800" dirty="0"/>
              <a:t> de </a:t>
            </a:r>
            <a:r>
              <a:rPr lang="en-US" sz="2800" dirty="0" err="1"/>
              <a:t>disciplinas</a:t>
            </a:r>
            <a:r>
              <a:rPr lang="en-US" sz="2800" dirty="0"/>
              <a:t> </a:t>
            </a:r>
            <a:r>
              <a:rPr lang="en-US" sz="2800" dirty="0" err="1"/>
              <a:t>como</a:t>
            </a:r>
            <a:r>
              <a:rPr lang="en-US" sz="2800" dirty="0"/>
              <a:t> la </a:t>
            </a:r>
            <a:r>
              <a:rPr lang="en-US" sz="2800" i="1" dirty="0" err="1"/>
              <a:t>sociología</a:t>
            </a:r>
            <a:r>
              <a:rPr lang="en-US" sz="2800" dirty="0"/>
              <a:t> y la </a:t>
            </a:r>
            <a:r>
              <a:rPr lang="en-US" sz="2800" i="1" dirty="0" err="1"/>
              <a:t>psicología</a:t>
            </a:r>
            <a:r>
              <a:rPr lang="en-US" sz="2800" dirty="0"/>
              <a:t> se </a:t>
            </a:r>
            <a:r>
              <a:rPr lang="en-US" sz="2800" dirty="0" err="1"/>
              <a:t>han</a:t>
            </a:r>
            <a:r>
              <a:rPr lang="en-US" sz="2800" dirty="0"/>
              <a:t> </a:t>
            </a:r>
            <a:r>
              <a:rPr lang="en-US" sz="2800" dirty="0" err="1"/>
              <a:t>centrado</a:t>
            </a:r>
            <a:r>
              <a:rPr lang="en-US" sz="2800" dirty="0"/>
              <a:t> en los </a:t>
            </a:r>
            <a:r>
              <a:rPr lang="en-US" sz="2800" u="sng" dirty="0" err="1"/>
              <a:t>procesos</a:t>
            </a:r>
            <a:r>
              <a:rPr lang="en-US" sz="2800" u="sng" dirty="0"/>
              <a:t> y </a:t>
            </a:r>
            <a:r>
              <a:rPr lang="en-US" sz="2800" u="sng" dirty="0" err="1"/>
              <a:t>efectos</a:t>
            </a:r>
            <a:r>
              <a:rPr lang="en-US" sz="2800" u="sng" dirty="0"/>
              <a:t> de la </a:t>
            </a:r>
            <a:r>
              <a:rPr lang="en-US" sz="2800" u="sng" dirty="0" err="1"/>
              <a:t>comunicación</a:t>
            </a:r>
            <a:r>
              <a:rPr lang="en-US" sz="2800" u="sng" dirty="0"/>
              <a:t> de </a:t>
            </a:r>
            <a:r>
              <a:rPr lang="en-US" sz="2800" u="sng" dirty="0" err="1"/>
              <a:t>masas</a:t>
            </a:r>
            <a:r>
              <a:rPr lang="en-US" sz="2800" dirty="0"/>
              <a:t>, </a:t>
            </a:r>
            <a:r>
              <a:rPr lang="en-US" sz="2800" dirty="0" err="1"/>
              <a:t>aportando</a:t>
            </a:r>
            <a:r>
              <a:rPr lang="en-US" sz="2800" dirty="0"/>
              <a:t> </a:t>
            </a:r>
            <a:r>
              <a:rPr lang="en-US" sz="2800" dirty="0" err="1"/>
              <a:t>sus</a:t>
            </a:r>
            <a:r>
              <a:rPr lang="en-US" sz="2800" dirty="0"/>
              <a:t> </a:t>
            </a:r>
            <a:r>
              <a:rPr lang="en-US" sz="2800" dirty="0" err="1"/>
              <a:t>propias</a:t>
            </a:r>
            <a:r>
              <a:rPr lang="en-US" sz="2800" dirty="0"/>
              <a:t> </a:t>
            </a:r>
            <a:r>
              <a:rPr lang="en-US" sz="2800" dirty="0" err="1"/>
              <a:t>perspectivas</a:t>
            </a:r>
            <a:r>
              <a:rPr lang="en-US" sz="2800" dirty="0"/>
              <a:t> </a:t>
            </a:r>
            <a:r>
              <a:rPr lang="en-US" sz="2800" dirty="0" err="1"/>
              <a:t>teóricas</a:t>
            </a:r>
            <a:r>
              <a:rPr lang="en-US" sz="2800" dirty="0"/>
              <a:t> y </a:t>
            </a:r>
            <a:r>
              <a:rPr lang="en-US" sz="2800" dirty="0" err="1"/>
              <a:t>métodos</a:t>
            </a:r>
            <a:r>
              <a:rPr lang="en-US" sz="2800" dirty="0"/>
              <a:t> de </a:t>
            </a:r>
            <a:r>
              <a:rPr lang="en-US" sz="2800" dirty="0" err="1"/>
              <a:t>investigación</a:t>
            </a:r>
            <a:r>
              <a:rPr lang="en-US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1357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smtClean="0">
                <a:latin typeface=""/>
              </a:rPr>
              <a:t>Mass </a:t>
            </a:r>
            <a:r>
              <a:rPr lang="en-US" sz="4400" dirty="0">
                <a:latin typeface=""/>
              </a:rPr>
              <a:t>communication is fairly </a:t>
            </a:r>
            <a:r>
              <a:rPr lang="en-US" sz="4400" dirty="0" smtClean="0">
                <a:latin typeface=""/>
              </a:rPr>
              <a:t>new</a:t>
            </a:r>
            <a:r>
              <a:rPr lang="mr-IN" sz="4400" dirty="0" smtClean="0">
                <a:latin typeface=""/>
              </a:rPr>
              <a:t>…</a:t>
            </a:r>
            <a:endParaRPr lang="en-US" sz="4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600" smtClean="0"/>
              <a:t>15</a:t>
            </a:fld>
            <a:endParaRPr lang="en-US" sz="1600" dirty="0"/>
          </a:p>
        </p:txBody>
      </p:sp>
      <p:sp>
        <p:nvSpPr>
          <p:cNvPr id="3" name="CuadroTexto 2"/>
          <p:cNvSpPr txBox="1"/>
          <p:nvPr/>
        </p:nvSpPr>
        <p:spPr>
          <a:xfrm>
            <a:off x="1097280" y="2646947"/>
            <a:ext cx="1063591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2800" dirty="0" smtClean="0"/>
              <a:t>Independientemente de si eran optimistas, pesimistas, ciertos o inciertos sobre los efectos de la comunicación de masas, los investigadores a menudo han reconocido el </a:t>
            </a:r>
            <a:r>
              <a:rPr lang="es-ES_tradnl" sz="2800" u="sng" dirty="0" smtClean="0"/>
              <a:t>análisis de contenido</a:t>
            </a:r>
            <a:r>
              <a:rPr lang="es-ES_tradnl" sz="2800" dirty="0" smtClean="0"/>
              <a:t> como un paso esencial para comprender esos efectos.</a:t>
            </a:r>
            <a:endParaRPr lang="es-ES_tradnl" sz="2800" dirty="0"/>
          </a:p>
        </p:txBody>
      </p:sp>
      <p:sp>
        <p:nvSpPr>
          <p:cNvPr id="5" name="CuadroTexto 4"/>
          <p:cNvSpPr txBox="1"/>
          <p:nvPr/>
        </p:nvSpPr>
        <p:spPr>
          <a:xfrm>
            <a:off x="1804737" y="5149516"/>
            <a:ext cx="89514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/>
              <a:t>Pero</a:t>
            </a:r>
            <a:r>
              <a:rPr lang="en-US" sz="2400" dirty="0" smtClean="0"/>
              <a:t> ¿</a:t>
            </a:r>
            <a:r>
              <a:rPr lang="en-US" sz="2400" dirty="0" err="1" smtClean="0"/>
              <a:t>qu</a:t>
            </a:r>
            <a:r>
              <a:rPr lang="es-ES" sz="2400" dirty="0" smtClean="0"/>
              <a:t>é se investiga en ciencias de la comunicación en relación a </a:t>
            </a:r>
            <a:r>
              <a:rPr lang="es-ES" sz="2400" dirty="0" err="1" smtClean="0"/>
              <a:t>Mass</a:t>
            </a:r>
            <a:r>
              <a:rPr lang="es-ES" sz="2400" dirty="0" smtClean="0"/>
              <a:t> </a:t>
            </a:r>
            <a:r>
              <a:rPr lang="es-ES" sz="2400" dirty="0" err="1" smtClean="0"/>
              <a:t>Communication</a:t>
            </a:r>
            <a:r>
              <a:rPr lang="es-ES" sz="2400" dirty="0" smtClean="0"/>
              <a:t>?,  y ¿qué se entiende por análisis de contenido?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5277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16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2430379"/>
            <a:ext cx="10385280" cy="4038556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Un </a:t>
            </a:r>
            <a:r>
              <a:rPr lang="en-US" sz="2800" i="1" dirty="0" err="1" smtClean="0"/>
              <a:t>investigador</a:t>
            </a:r>
            <a:r>
              <a:rPr lang="en-US" sz="2800" dirty="0" smtClean="0"/>
              <a:t> </a:t>
            </a:r>
            <a:r>
              <a:rPr lang="en-US" sz="2800" dirty="0" err="1" smtClean="0"/>
              <a:t>podría</a:t>
            </a:r>
            <a:r>
              <a:rPr lang="en-US" sz="2800" dirty="0" smtClean="0"/>
              <a:t> </a:t>
            </a:r>
            <a:r>
              <a:rPr lang="en-US" sz="2800" dirty="0" err="1"/>
              <a:t>catalogar</a:t>
            </a:r>
            <a:r>
              <a:rPr lang="en-US" sz="2800" dirty="0"/>
              <a:t> </a:t>
            </a:r>
            <a:r>
              <a:rPr lang="en-US" sz="2800" dirty="0" err="1"/>
              <a:t>qué</a:t>
            </a:r>
            <a:r>
              <a:rPr lang="en-US" sz="2800" dirty="0"/>
              <a:t> </a:t>
            </a:r>
            <a:r>
              <a:rPr lang="en-US" sz="2800" dirty="0" err="1"/>
              <a:t>tipo</a:t>
            </a:r>
            <a:r>
              <a:rPr lang="en-US" sz="2800" dirty="0"/>
              <a:t> de </a:t>
            </a:r>
            <a:r>
              <a:rPr lang="en-US" sz="2800" dirty="0" err="1"/>
              <a:t>sugerencias</a:t>
            </a:r>
            <a:r>
              <a:rPr lang="en-US" sz="2800" dirty="0"/>
              <a:t> o </a:t>
            </a:r>
            <a:r>
              <a:rPr lang="en-US" sz="2800" dirty="0" err="1"/>
              <a:t>apelaciones</a:t>
            </a:r>
            <a:r>
              <a:rPr lang="en-US" sz="2800" dirty="0"/>
              <a:t> se </a:t>
            </a:r>
            <a:r>
              <a:rPr lang="en-US" sz="2800" dirty="0" err="1"/>
              <a:t>usaron</a:t>
            </a:r>
            <a:r>
              <a:rPr lang="en-US" sz="2800" dirty="0"/>
              <a:t> en </a:t>
            </a:r>
            <a:r>
              <a:rPr lang="en-US" sz="2800" dirty="0" err="1" smtClean="0"/>
              <a:t>cierta</a:t>
            </a:r>
            <a:r>
              <a:rPr lang="en-US" sz="2800" dirty="0" smtClean="0"/>
              <a:t> propaganda</a:t>
            </a:r>
            <a:r>
              <a:rPr lang="en-US" sz="2800" dirty="0"/>
              <a:t>, </a:t>
            </a:r>
            <a:r>
              <a:rPr lang="en-US" sz="2800" dirty="0" err="1"/>
              <a:t>otro</a:t>
            </a:r>
            <a:r>
              <a:rPr lang="en-US" sz="2800" dirty="0"/>
              <a:t> </a:t>
            </a:r>
            <a:r>
              <a:rPr lang="en-US" sz="2800" dirty="0" err="1"/>
              <a:t>podría</a:t>
            </a:r>
            <a:r>
              <a:rPr lang="en-US" sz="2800" dirty="0"/>
              <a:t> </a:t>
            </a:r>
            <a:r>
              <a:rPr lang="en-US" sz="2800" dirty="0" err="1"/>
              <a:t>describir</a:t>
            </a:r>
            <a:r>
              <a:rPr lang="en-US" sz="2800" dirty="0"/>
              <a:t> el </a:t>
            </a:r>
            <a:r>
              <a:rPr lang="en-US" sz="2800" dirty="0" err="1"/>
              <a:t>estado</a:t>
            </a:r>
            <a:r>
              <a:rPr lang="en-US" sz="2800" dirty="0"/>
              <a:t> o la </a:t>
            </a:r>
            <a:r>
              <a:rPr lang="en-US" sz="2800" dirty="0" err="1"/>
              <a:t>credibilidad</a:t>
            </a:r>
            <a:r>
              <a:rPr lang="en-US" sz="2800" dirty="0"/>
              <a:t> de </a:t>
            </a:r>
            <a:r>
              <a:rPr lang="en-US" sz="2800" dirty="0" err="1"/>
              <a:t>las</a:t>
            </a:r>
            <a:r>
              <a:rPr lang="en-US" sz="2800" dirty="0"/>
              <a:t> </a:t>
            </a:r>
            <a:r>
              <a:rPr lang="en-US" sz="2800" dirty="0" err="1"/>
              <a:t>fuentes</a:t>
            </a:r>
            <a:r>
              <a:rPr lang="en-US" sz="2800" dirty="0"/>
              <a:t> en </a:t>
            </a:r>
            <a:r>
              <a:rPr lang="en-US" sz="2800" dirty="0" err="1"/>
              <a:t>mensajes</a:t>
            </a:r>
            <a:r>
              <a:rPr lang="en-US" sz="2800" dirty="0"/>
              <a:t> </a:t>
            </a:r>
            <a:r>
              <a:rPr lang="en-US" sz="2800" dirty="0" err="1"/>
              <a:t>persuasivos</a:t>
            </a:r>
            <a:r>
              <a:rPr lang="en-US" sz="2800" dirty="0"/>
              <a:t>, </a:t>
            </a:r>
            <a:r>
              <a:rPr lang="en-US" sz="2800" dirty="0" err="1"/>
              <a:t>otro</a:t>
            </a:r>
            <a:r>
              <a:rPr lang="en-US" sz="2800" dirty="0"/>
              <a:t> </a:t>
            </a:r>
            <a:r>
              <a:rPr lang="en-US" sz="2800" dirty="0" err="1"/>
              <a:t>podría</a:t>
            </a:r>
            <a:r>
              <a:rPr lang="en-US" sz="2800" dirty="0"/>
              <a:t> </a:t>
            </a:r>
            <a:r>
              <a:rPr lang="en-US" sz="2800" dirty="0" err="1"/>
              <a:t>describir</a:t>
            </a:r>
            <a:r>
              <a:rPr lang="en-US" sz="2800" dirty="0"/>
              <a:t> los </a:t>
            </a:r>
            <a:r>
              <a:rPr lang="en-US" sz="2800" dirty="0" err="1"/>
              <a:t>valores</a:t>
            </a:r>
            <a:r>
              <a:rPr lang="en-US" sz="2800" dirty="0"/>
              <a:t> </a:t>
            </a:r>
            <a:r>
              <a:rPr lang="en-US" sz="2800" dirty="0" err="1"/>
              <a:t>reflejados</a:t>
            </a:r>
            <a:r>
              <a:rPr lang="en-US" sz="2800" dirty="0"/>
              <a:t> en </a:t>
            </a:r>
            <a:r>
              <a:rPr lang="en-US" sz="2800" dirty="0" err="1"/>
              <a:t>las</a:t>
            </a:r>
            <a:r>
              <a:rPr lang="en-US" sz="2800" dirty="0"/>
              <a:t> </a:t>
            </a:r>
            <a:r>
              <a:rPr lang="en-US" sz="2800" dirty="0" err="1"/>
              <a:t>películas</a:t>
            </a:r>
            <a:r>
              <a:rPr lang="en-US" sz="2800" dirty="0"/>
              <a:t> </a:t>
            </a:r>
            <a:r>
              <a:rPr lang="en-US" sz="2800" dirty="0" err="1"/>
              <a:t>protagonizadas</a:t>
            </a:r>
            <a:r>
              <a:rPr lang="en-US" sz="2800" dirty="0"/>
              <a:t> </a:t>
            </a:r>
            <a:r>
              <a:rPr lang="en-US" sz="2800" dirty="0" err="1"/>
              <a:t>por</a:t>
            </a:r>
            <a:r>
              <a:rPr lang="en-US" sz="2800" dirty="0"/>
              <a:t> </a:t>
            </a:r>
            <a:r>
              <a:rPr lang="en-US" sz="2800" dirty="0" err="1"/>
              <a:t>una</a:t>
            </a:r>
            <a:r>
              <a:rPr lang="en-US" sz="2800" dirty="0"/>
              <a:t> </a:t>
            </a:r>
            <a:r>
              <a:rPr lang="en-US" sz="2800" dirty="0" err="1"/>
              <a:t>estrella</a:t>
            </a:r>
            <a:r>
              <a:rPr lang="en-US" sz="2800" dirty="0"/>
              <a:t> popular, y </a:t>
            </a:r>
            <a:r>
              <a:rPr lang="en-US" sz="2800" dirty="0" err="1"/>
              <a:t>otros</a:t>
            </a:r>
            <a:r>
              <a:rPr lang="en-US" sz="2800" dirty="0"/>
              <a:t> </a:t>
            </a:r>
            <a:r>
              <a:rPr lang="en-US" sz="2800" dirty="0" err="1"/>
              <a:t>podrían</a:t>
            </a:r>
            <a:r>
              <a:rPr lang="en-US" sz="2800" dirty="0"/>
              <a:t> </a:t>
            </a:r>
            <a:r>
              <a:rPr lang="en-US" sz="2800" dirty="0" err="1"/>
              <a:t>analizar</a:t>
            </a:r>
            <a:r>
              <a:rPr lang="en-US" sz="2800" dirty="0"/>
              <a:t> </a:t>
            </a:r>
            <a:r>
              <a:rPr lang="en-US" sz="2800" dirty="0" err="1"/>
              <a:t>si</a:t>
            </a:r>
            <a:r>
              <a:rPr lang="en-US" sz="2800" dirty="0"/>
              <a:t> </a:t>
            </a:r>
            <a:r>
              <a:rPr lang="en-US" sz="2800" dirty="0" smtClean="0"/>
              <a:t>el </a:t>
            </a:r>
            <a:r>
              <a:rPr lang="en-US" sz="2800" dirty="0" err="1"/>
              <a:t>comportamiento</a:t>
            </a:r>
            <a:r>
              <a:rPr lang="en-US" sz="2800" dirty="0"/>
              <a:t> antisocial </a:t>
            </a:r>
            <a:r>
              <a:rPr lang="en-US" sz="2800" dirty="0" err="1"/>
              <a:t>fue</a:t>
            </a:r>
            <a:r>
              <a:rPr lang="en-US" sz="2800" dirty="0"/>
              <a:t> </a:t>
            </a:r>
            <a:r>
              <a:rPr lang="en-US" sz="2800" dirty="0" err="1"/>
              <a:t>sancionado</a:t>
            </a:r>
            <a:r>
              <a:rPr lang="en-US" sz="2800" dirty="0"/>
              <a:t>, </a:t>
            </a:r>
            <a:r>
              <a:rPr lang="en-US" sz="2800" dirty="0" err="1"/>
              <a:t>aplaudido</a:t>
            </a:r>
            <a:r>
              <a:rPr lang="en-US" sz="2800" dirty="0"/>
              <a:t> o </a:t>
            </a:r>
            <a:r>
              <a:rPr lang="en-US" sz="2800" dirty="0" err="1"/>
              <a:t>ignorado</a:t>
            </a:r>
            <a:r>
              <a:rPr lang="en-US" sz="2800" dirty="0"/>
              <a:t> en los </a:t>
            </a:r>
            <a:r>
              <a:rPr lang="en-US" sz="2800" dirty="0" err="1"/>
              <a:t>programas</a:t>
            </a:r>
            <a:r>
              <a:rPr lang="en-US" sz="2800" dirty="0"/>
              <a:t> </a:t>
            </a:r>
            <a:r>
              <a:rPr lang="en-US" sz="2800" dirty="0" err="1"/>
              <a:t>populares</a:t>
            </a:r>
            <a:r>
              <a:rPr lang="en-US" sz="2800" dirty="0"/>
              <a:t> de </a:t>
            </a:r>
            <a:r>
              <a:rPr lang="en-US" sz="2800" dirty="0" err="1"/>
              <a:t>televisión</a:t>
            </a:r>
            <a:r>
              <a:rPr lang="en-US" sz="2800" dirty="0"/>
              <a:t>. 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23474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17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770399" y="2117557"/>
            <a:ext cx="10522441" cy="4351377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err="1" smtClean="0"/>
              <a:t>Ejemplo</a:t>
            </a:r>
            <a:r>
              <a:rPr lang="en-US" sz="2800" dirty="0" smtClean="0"/>
              <a:t>: se </a:t>
            </a:r>
            <a:r>
              <a:rPr lang="en-US" sz="2800" dirty="0"/>
              <a:t>ha </a:t>
            </a:r>
            <a:r>
              <a:rPr lang="en-US" sz="2800" dirty="0" err="1"/>
              <a:t>investigado</a:t>
            </a:r>
            <a:r>
              <a:rPr lang="en-US" sz="2800" dirty="0"/>
              <a:t> y </a:t>
            </a:r>
            <a:r>
              <a:rPr lang="en-US" sz="2800" dirty="0" err="1"/>
              <a:t>concluido</a:t>
            </a:r>
            <a:r>
              <a:rPr lang="en-US" sz="2800" dirty="0"/>
              <a:t> </a:t>
            </a:r>
            <a:r>
              <a:rPr lang="en-US" sz="2800" dirty="0" err="1"/>
              <a:t>que</a:t>
            </a:r>
            <a:r>
              <a:rPr lang="en-US" sz="2800" dirty="0"/>
              <a:t> los </a:t>
            </a:r>
            <a:r>
              <a:rPr lang="en-US" sz="2800" dirty="0" err="1"/>
              <a:t>mensajes</a:t>
            </a:r>
            <a:r>
              <a:rPr lang="en-US" sz="2800" dirty="0"/>
              <a:t> de los </a:t>
            </a:r>
            <a:r>
              <a:rPr lang="en-US" sz="2800" dirty="0" err="1"/>
              <a:t>medios</a:t>
            </a:r>
            <a:r>
              <a:rPr lang="en-US" sz="2800" dirty="0"/>
              <a:t> de </a:t>
            </a:r>
            <a:r>
              <a:rPr lang="en-US" sz="2800" dirty="0" err="1"/>
              <a:t>comunicación</a:t>
            </a:r>
            <a:r>
              <a:rPr lang="en-US" sz="2800" dirty="0"/>
              <a:t> </a:t>
            </a:r>
            <a:r>
              <a:rPr lang="en-US" sz="2800" dirty="0" err="1"/>
              <a:t>suelen</a:t>
            </a:r>
            <a:r>
              <a:rPr lang="en-US" sz="2800" dirty="0"/>
              <a:t> </a:t>
            </a:r>
            <a:r>
              <a:rPr lang="en-US" sz="2800" dirty="0" err="1"/>
              <a:t>ser</a:t>
            </a:r>
            <a:r>
              <a:rPr lang="en-US" sz="2800" dirty="0"/>
              <a:t> </a:t>
            </a:r>
            <a:r>
              <a:rPr lang="en-US" sz="2800" dirty="0" err="1"/>
              <a:t>efectivos</a:t>
            </a:r>
            <a:r>
              <a:rPr lang="en-US" sz="2800" dirty="0"/>
              <a:t> para </a:t>
            </a:r>
            <a:r>
              <a:rPr lang="en-US" sz="2800" dirty="0" err="1"/>
              <a:t>cambiar</a:t>
            </a:r>
            <a:r>
              <a:rPr lang="en-US" sz="2800" dirty="0"/>
              <a:t> el </a:t>
            </a:r>
            <a:r>
              <a:rPr lang="en-US" sz="2800" i="1" dirty="0" err="1"/>
              <a:t>conocimiento</a:t>
            </a:r>
            <a:r>
              <a:rPr lang="en-US" sz="2800" dirty="0"/>
              <a:t> de los </a:t>
            </a:r>
            <a:r>
              <a:rPr lang="en-US" sz="2800" dirty="0" err="1"/>
              <a:t>sujetos</a:t>
            </a:r>
            <a:r>
              <a:rPr lang="en-US" sz="2800" dirty="0"/>
              <a:t>, </a:t>
            </a:r>
            <a:r>
              <a:rPr lang="en-US" sz="2800" dirty="0" err="1"/>
              <a:t>pero</a:t>
            </a:r>
            <a:r>
              <a:rPr lang="en-US" sz="2800" dirty="0"/>
              <a:t> </a:t>
            </a:r>
            <a:r>
              <a:rPr lang="en-US" sz="2800" b="1" dirty="0"/>
              <a:t>no</a:t>
            </a:r>
            <a:r>
              <a:rPr lang="en-US" sz="2800" dirty="0"/>
              <a:t> </a:t>
            </a:r>
            <a:r>
              <a:rPr lang="en-US" sz="2800" dirty="0" err="1"/>
              <a:t>las</a:t>
            </a:r>
            <a:r>
              <a:rPr lang="en-US" sz="2800" dirty="0"/>
              <a:t> </a:t>
            </a:r>
            <a:r>
              <a:rPr lang="en-US" sz="2800" dirty="0" err="1"/>
              <a:t>actitudes</a:t>
            </a:r>
            <a:r>
              <a:rPr lang="en-US" sz="2800" dirty="0"/>
              <a:t> o </a:t>
            </a:r>
            <a:r>
              <a:rPr lang="en-US" sz="2800" dirty="0" err="1"/>
              <a:t>comportamientos</a:t>
            </a:r>
            <a:r>
              <a:rPr lang="en-US" sz="2800" dirty="0"/>
              <a:t> </a:t>
            </a:r>
            <a:r>
              <a:rPr lang="en-US" sz="2800" dirty="0" err="1"/>
              <a:t>específicos</a:t>
            </a:r>
            <a:r>
              <a:rPr lang="en-US" sz="2800" dirty="0"/>
              <a:t>. </a:t>
            </a:r>
            <a:endParaRPr lang="en-US" sz="2800" dirty="0" smtClean="0"/>
          </a:p>
          <a:p>
            <a:r>
              <a:rPr lang="en-US" sz="2800" dirty="0" smtClean="0"/>
              <a:t>Las </a:t>
            </a:r>
            <a:r>
              <a:rPr lang="en-US" sz="2800" i="1" dirty="0" err="1"/>
              <a:t>relaciones</a:t>
            </a:r>
            <a:r>
              <a:rPr lang="en-US" sz="2800" i="1" dirty="0"/>
              <a:t> </a:t>
            </a:r>
            <a:r>
              <a:rPr lang="en-US" sz="2800" i="1" dirty="0" err="1"/>
              <a:t>sociales</a:t>
            </a:r>
            <a:r>
              <a:rPr lang="en-US" sz="2800" dirty="0"/>
              <a:t>, </a:t>
            </a:r>
            <a:r>
              <a:rPr lang="en-US" sz="2800" dirty="0" err="1"/>
              <a:t>como</a:t>
            </a:r>
            <a:r>
              <a:rPr lang="en-US" sz="2800" dirty="0"/>
              <a:t> la </a:t>
            </a:r>
            <a:r>
              <a:rPr lang="en-US" sz="2800" dirty="0" err="1"/>
              <a:t>participación</a:t>
            </a:r>
            <a:r>
              <a:rPr lang="en-US" sz="2800" dirty="0"/>
              <a:t> de la </a:t>
            </a:r>
            <a:r>
              <a:rPr lang="en-US" sz="2800" dirty="0" err="1"/>
              <a:t>familia</a:t>
            </a:r>
            <a:r>
              <a:rPr lang="en-US" sz="2800" dirty="0"/>
              <a:t> y la </a:t>
            </a:r>
            <a:r>
              <a:rPr lang="en-US" sz="2800" dirty="0" err="1"/>
              <a:t>comunidad</a:t>
            </a:r>
            <a:r>
              <a:rPr lang="en-US" sz="2800" dirty="0"/>
              <a:t>, </a:t>
            </a:r>
            <a:r>
              <a:rPr lang="en-US" sz="2800" dirty="0" err="1"/>
              <a:t>suelen</a:t>
            </a:r>
            <a:r>
              <a:rPr lang="en-US" sz="2800" dirty="0"/>
              <a:t> </a:t>
            </a:r>
            <a:r>
              <a:rPr lang="en-US" sz="2800" dirty="0" err="1"/>
              <a:t>ser</a:t>
            </a:r>
            <a:r>
              <a:rPr lang="en-US" sz="2800" dirty="0"/>
              <a:t> </a:t>
            </a:r>
            <a:r>
              <a:rPr lang="en-US" sz="2800" dirty="0" err="1"/>
              <a:t>predictores</a:t>
            </a:r>
            <a:r>
              <a:rPr lang="en-US" sz="2800" dirty="0"/>
              <a:t> </a:t>
            </a:r>
            <a:r>
              <a:rPr lang="en-US" sz="2800" dirty="0" err="1"/>
              <a:t>importantes</a:t>
            </a:r>
            <a:r>
              <a:rPr lang="en-US" sz="2800" dirty="0"/>
              <a:t> de </a:t>
            </a:r>
            <a:r>
              <a:rPr lang="en-US" sz="2800" dirty="0" err="1"/>
              <a:t>las</a:t>
            </a:r>
            <a:r>
              <a:rPr lang="en-US" sz="2800" dirty="0"/>
              <a:t> </a:t>
            </a:r>
            <a:r>
              <a:rPr lang="en-US" sz="2800" dirty="0" err="1"/>
              <a:t>actitudes</a:t>
            </a:r>
            <a:r>
              <a:rPr lang="en-US" sz="2800" dirty="0"/>
              <a:t> y </a:t>
            </a:r>
            <a:r>
              <a:rPr lang="en-US" sz="2800" dirty="0" err="1"/>
              <a:t>comportamientos</a:t>
            </a:r>
            <a:r>
              <a:rPr lang="en-US" sz="2800" dirty="0"/>
              <a:t> de </a:t>
            </a:r>
            <a:r>
              <a:rPr lang="en-US" sz="2800" dirty="0" err="1"/>
              <a:t>las</a:t>
            </a:r>
            <a:r>
              <a:rPr lang="en-US" sz="2800" dirty="0"/>
              <a:t> personas, y </a:t>
            </a:r>
            <a:r>
              <a:rPr lang="en-US" sz="2800" dirty="0" err="1"/>
              <a:t>las</a:t>
            </a:r>
            <a:r>
              <a:rPr lang="en-US" sz="2800" dirty="0"/>
              <a:t> </a:t>
            </a:r>
            <a:r>
              <a:rPr lang="en-US" sz="2800" dirty="0" err="1"/>
              <a:t>redes</a:t>
            </a:r>
            <a:r>
              <a:rPr lang="en-US" sz="2800" dirty="0"/>
              <a:t> de </a:t>
            </a:r>
            <a:r>
              <a:rPr lang="en-US" sz="2800" dirty="0" err="1"/>
              <a:t>influencia</a:t>
            </a:r>
            <a:r>
              <a:rPr lang="en-US" sz="2800" dirty="0"/>
              <a:t> personal se </a:t>
            </a:r>
            <a:r>
              <a:rPr lang="en-US" sz="2800" dirty="0" err="1" smtClean="0"/>
              <a:t>identifican</a:t>
            </a:r>
            <a:r>
              <a:rPr lang="en-US" sz="2800" dirty="0" smtClean="0"/>
              <a:t> </a:t>
            </a:r>
            <a:r>
              <a:rPr lang="en-US" sz="2800" dirty="0" err="1"/>
              <a:t>como</a:t>
            </a:r>
            <a:r>
              <a:rPr lang="en-US" sz="2800" dirty="0"/>
              <a:t> </a:t>
            </a:r>
            <a:r>
              <a:rPr lang="en-US" sz="2800" dirty="0" err="1"/>
              <a:t>factores</a:t>
            </a:r>
            <a:r>
              <a:rPr lang="en-US" sz="2800" dirty="0"/>
              <a:t> clave </a:t>
            </a:r>
            <a:r>
              <a:rPr lang="en-US" sz="2800" dirty="0" err="1"/>
              <a:t>que</a:t>
            </a:r>
            <a:r>
              <a:rPr lang="en-US" sz="2800" dirty="0"/>
              <a:t> </a:t>
            </a:r>
            <a:r>
              <a:rPr lang="en-US" sz="2800" dirty="0" err="1"/>
              <a:t>influyen</a:t>
            </a:r>
            <a:r>
              <a:rPr lang="en-US" sz="2800" dirty="0"/>
              <a:t> en </a:t>
            </a:r>
            <a:r>
              <a:rPr lang="en-US" sz="2800" dirty="0" err="1"/>
              <a:t>sus</a:t>
            </a:r>
            <a:r>
              <a:rPr lang="en-US" sz="2800" dirty="0"/>
              <a:t> </a:t>
            </a:r>
            <a:r>
              <a:rPr lang="en-US" sz="2800" dirty="0" err="1"/>
              <a:t>decisiones</a:t>
            </a:r>
            <a:r>
              <a:rPr lang="en-US" sz="2800" dirty="0"/>
              <a:t> (Carey, 1996). 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11638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18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770399" y="1949116"/>
            <a:ext cx="10522441" cy="4351377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 err="1" smtClean="0"/>
              <a:t>Temas</a:t>
            </a:r>
            <a:r>
              <a:rPr lang="en-US" sz="2800" dirty="0" smtClean="0"/>
              <a:t> de inter</a:t>
            </a:r>
            <a:r>
              <a:rPr lang="es-ES" sz="2800" dirty="0" err="1" smtClean="0"/>
              <a:t>és</a:t>
            </a:r>
            <a:r>
              <a:rPr lang="es-ES" sz="2800" dirty="0" smtClean="0"/>
              <a:t> de investigación:</a:t>
            </a:r>
          </a:p>
          <a:p>
            <a:pPr>
              <a:buFont typeface="Wingdings" charset="2"/>
              <a:buChar char="Ø"/>
            </a:pPr>
            <a:r>
              <a:rPr lang="en-US" sz="2800" dirty="0" smtClean="0"/>
              <a:t>Propaganda</a:t>
            </a:r>
          </a:p>
          <a:p>
            <a:pPr>
              <a:buFont typeface="Wingdings" charset="2"/>
              <a:buChar char="Ø"/>
            </a:pPr>
            <a:r>
              <a:rPr lang="en-US" sz="2800" dirty="0" smtClean="0"/>
              <a:t>popular </a:t>
            </a:r>
            <a:r>
              <a:rPr lang="en-US" sz="2800" dirty="0"/>
              <a:t>comics or </a:t>
            </a:r>
            <a:r>
              <a:rPr lang="en-US" sz="2800" dirty="0" smtClean="0"/>
              <a:t>films</a:t>
            </a:r>
          </a:p>
          <a:p>
            <a:pPr>
              <a:buFont typeface="Wingdings" charset="2"/>
              <a:buChar char="Ø"/>
            </a:pPr>
            <a:r>
              <a:rPr lang="en-US" sz="2800" dirty="0"/>
              <a:t>p</a:t>
            </a:r>
            <a:r>
              <a:rPr lang="en-US" sz="2800" dirty="0" smtClean="0"/>
              <a:t>ornography</a:t>
            </a:r>
          </a:p>
          <a:p>
            <a:pPr>
              <a:buFont typeface="Wingdings" charset="2"/>
              <a:buChar char="Ø"/>
            </a:pPr>
            <a:r>
              <a:rPr lang="en-US" sz="2800" dirty="0" smtClean="0"/>
              <a:t>political promises</a:t>
            </a:r>
          </a:p>
          <a:p>
            <a:pPr>
              <a:buFont typeface="Wingdings" charset="2"/>
              <a:buChar char="Ø"/>
            </a:pPr>
            <a:r>
              <a:rPr lang="en-US" sz="2800" dirty="0" smtClean="0"/>
              <a:t>or </a:t>
            </a:r>
            <a:r>
              <a:rPr lang="en-US" sz="2800" dirty="0"/>
              <a:t>persuasive advertisements</a:t>
            </a:r>
          </a:p>
        </p:txBody>
      </p:sp>
      <p:sp>
        <p:nvSpPr>
          <p:cNvPr id="3" name="CuadroTexto 2"/>
          <p:cNvSpPr txBox="1"/>
          <p:nvPr/>
        </p:nvSpPr>
        <p:spPr>
          <a:xfrm>
            <a:off x="938463" y="5727032"/>
            <a:ext cx="27297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En </a:t>
            </a:r>
            <a:r>
              <a:rPr lang="en-US" sz="2400" dirty="0" err="1" smtClean="0"/>
              <a:t>medios</a:t>
            </a:r>
            <a:r>
              <a:rPr lang="en-US" sz="2400" dirty="0" smtClean="0"/>
              <a:t> </a:t>
            </a:r>
            <a:r>
              <a:rPr lang="en-US" sz="2400" dirty="0" err="1" smtClean="0"/>
              <a:t>digitales</a:t>
            </a:r>
            <a:r>
              <a:rPr lang="en-US" sz="2400" dirty="0" smtClean="0"/>
              <a:t>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66288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19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2021305"/>
            <a:ext cx="10385280" cy="4447630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800" dirty="0"/>
              <a:t>A pesar del creciente interés en lo que las personas hacen con los mensajes de los medios y </a:t>
            </a:r>
            <a:r>
              <a:rPr lang="es-ES_tradnl" sz="2800" dirty="0" smtClean="0"/>
              <a:t>cómo, </a:t>
            </a:r>
            <a:r>
              <a:rPr lang="es-ES_tradnl" sz="2800" dirty="0"/>
              <a:t>o si aprenden de ellos, en lugar de un poderoso efecto centrado en lo que los medios hacen con las actitudes de las personas, el análisis de contenido </a:t>
            </a:r>
            <a:r>
              <a:rPr lang="es-ES_tradnl" sz="2800" dirty="0" smtClean="0"/>
              <a:t>es un </a:t>
            </a:r>
            <a:r>
              <a:rPr lang="es-ES_tradnl" sz="2800" dirty="0"/>
              <a:t>medio importante para clasificar todas las formas de contenido</a:t>
            </a:r>
            <a:r>
              <a:rPr lang="es-ES_tradnl" sz="2800"/>
              <a:t>. </a:t>
            </a:r>
            <a:endParaRPr lang="es-ES_tradnl" sz="2800" dirty="0" smtClean="0"/>
          </a:p>
        </p:txBody>
      </p:sp>
    </p:spTree>
    <p:extLst>
      <p:ext uri="{BB962C8B-B14F-4D97-AF65-F5344CB8AC3E}">
        <p14:creationId xmlns:p14="http://schemas.microsoft.com/office/powerpoint/2010/main" val="234333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7"/>
            <a:ext cx="10325749" cy="14297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Objetivos del curso</a:t>
            </a:r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2338282"/>
            <a:ext cx="10385280" cy="3817175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s-ES_tradnl" sz="2400" dirty="0" smtClean="0"/>
              <a:t> </a:t>
            </a:r>
            <a:r>
              <a:rPr lang="es-AR" sz="2400" dirty="0"/>
              <a:t>- Comprender los conceptos e implicaciones relacionados a la recolección y análisis de datos tomados de medios sociales digitales.</a:t>
            </a:r>
            <a:endParaRPr lang="es-ES_tradnl" sz="2400" dirty="0"/>
          </a:p>
          <a:p>
            <a:r>
              <a:rPr lang="es-ES_tradnl" sz="2400" dirty="0"/>
              <a:t>- A</a:t>
            </a:r>
            <a:r>
              <a:rPr lang="es-AR" sz="2400" dirty="0"/>
              <a:t>plicar ciertas estrategias y herramientas de minería de datos de manera simple y general.</a:t>
            </a:r>
            <a:r>
              <a:rPr lang="es-ES_tradnl" sz="2400" dirty="0"/>
              <a:t> </a:t>
            </a:r>
            <a:endParaRPr lang="es-ES_tradnl" sz="2400" dirty="0" smtClean="0"/>
          </a:p>
        </p:txBody>
      </p:sp>
    </p:spTree>
    <p:extLst>
      <p:ext uri="{BB962C8B-B14F-4D97-AF65-F5344CB8AC3E}">
        <p14:creationId xmlns:p14="http://schemas.microsoft.com/office/powerpoint/2010/main" val="1518552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20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1472739"/>
            <a:ext cx="10385280" cy="4996196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/>
              <a:t>Los mensajes de comunicación que anteriormente podrían haber sido analizados debido a los supuestos efectos persuasivos ahora </a:t>
            </a:r>
            <a:r>
              <a:rPr lang="es-ES_tradnl" sz="2400" dirty="0" err="1"/>
              <a:t>est</a:t>
            </a:r>
            <a:r>
              <a:rPr lang="es-ES" sz="2400" dirty="0" err="1"/>
              <a:t>án</a:t>
            </a:r>
            <a:r>
              <a:rPr lang="es-ES_tradnl" sz="2400" dirty="0"/>
              <a:t> relacionados con diferencias en las gratificaciones psicológicas o sociales que los consumidores obtienen del uso de los medios (por ejemplo, escapar del aburrimiento, estar "conectado" a lo que está sucediendo o tener algo para hablar), a las diferencias en las imágenes cognitivas que desarrollan y retienen (por ejemplo, puntos de vista de los roles de género apropiados, de cuán seguro o "malo" es el mundo, o de la aceptabilidad de los actos antisociales), y a diferentes puntos de vista de lo que es importante en la agenda de los medios de comunicación (por ejemplo, qué temas en una campaña política valieron la pena considerar y qué atributos de los problemas fueron críticos).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/>
              <a:t>Estos desencadenan estudios adicionales destinados a medir las variables de contenido asociadas con esos usos y efectos.</a:t>
            </a:r>
          </a:p>
        </p:txBody>
      </p:sp>
    </p:spTree>
    <p:extLst>
      <p:ext uri="{BB962C8B-B14F-4D97-AF65-F5344CB8AC3E}">
        <p14:creationId xmlns:p14="http://schemas.microsoft.com/office/powerpoint/2010/main" val="200160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21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1900989"/>
            <a:ext cx="10385280" cy="4567946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800" dirty="0"/>
              <a:t>Han analizado el movimiento de los problemas políticos dentro y fuera de la agenda de los medios durante las campañas políticas, asumiendo que los lectores pueden reconocer las prioridades que los periodistas otorgan a los problemas y sus atributos (por énfasis, ubicación y cobertura repetida), internalizar esa agenda y usarla como base para las decisiones de </a:t>
            </a:r>
            <a:r>
              <a:rPr lang="es-ES_tradnl" sz="2800" dirty="0" smtClean="0"/>
              <a:t>votación.</a:t>
            </a:r>
          </a:p>
        </p:txBody>
      </p:sp>
    </p:spTree>
    <p:extLst>
      <p:ext uri="{BB962C8B-B14F-4D97-AF65-F5344CB8AC3E}">
        <p14:creationId xmlns:p14="http://schemas.microsoft.com/office/powerpoint/2010/main" val="81186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22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1708483"/>
            <a:ext cx="10385280" cy="476045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600" dirty="0"/>
              <a:t>El análisis de contenido sigue siendo una herramienta importante para los investigadores que exploran más directamente cómo los procesos y efectos cognitivos a nivel individual se relacionan con las características del mensaje (</a:t>
            </a:r>
            <a:r>
              <a:rPr lang="es-ES_tradnl" sz="2600" dirty="0" err="1"/>
              <a:t>Bradac</a:t>
            </a:r>
            <a:r>
              <a:rPr lang="es-ES_tradnl" sz="2600" dirty="0"/>
              <a:t>, 1989; Oliver y </a:t>
            </a:r>
            <a:r>
              <a:rPr lang="es-ES_tradnl" sz="2600" dirty="0" err="1"/>
              <a:t>Krakowiak</a:t>
            </a:r>
            <a:r>
              <a:rPr lang="es-ES_tradnl" sz="2600" dirty="0"/>
              <a:t>, 2009; </a:t>
            </a:r>
            <a:r>
              <a:rPr lang="es-ES_tradnl" sz="2600" dirty="0" err="1"/>
              <a:t>Shrum</a:t>
            </a:r>
            <a:r>
              <a:rPr lang="es-ES_tradnl" sz="2600" dirty="0"/>
              <a:t>, 2009). </a:t>
            </a:r>
            <a:endParaRPr lang="es-ES_tradnl" sz="26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600" dirty="0" smtClean="0"/>
              <a:t>Por </a:t>
            </a:r>
            <a:r>
              <a:rPr lang="es-ES_tradnl" sz="2600" dirty="0"/>
              <a:t>ejemplo, los académicos han argumentado que las diferencias importantes entre los efectos de un mensaje y los de otro pueden deberse menos a la intención del comunicador o miembro de la audiencia (por ejemplo, informar o ser informado) que a diferentes procesos cognitivos u otros procesos (por ejemplo, disfrute, entretenimiento, </a:t>
            </a:r>
            <a:r>
              <a:rPr lang="es-ES_tradnl" sz="2600" dirty="0" smtClean="0"/>
              <a:t>excitación, gestión </a:t>
            </a:r>
            <a:r>
              <a:rPr lang="es-ES_tradnl" sz="2600" dirty="0"/>
              <a:t>del estado de ánimo, etc.) desencadenadas por características o estructura de </a:t>
            </a:r>
            <a:r>
              <a:rPr lang="es-ES_tradnl" sz="2600" dirty="0" smtClean="0"/>
              <a:t>contenido.</a:t>
            </a:r>
            <a:endParaRPr lang="es-ES_tradnl" sz="2600" dirty="0"/>
          </a:p>
        </p:txBody>
      </p:sp>
    </p:spTree>
    <p:extLst>
      <p:ext uri="{BB962C8B-B14F-4D97-AF65-F5344CB8AC3E}">
        <p14:creationId xmlns:p14="http://schemas.microsoft.com/office/powerpoint/2010/main" val="337799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23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1472739"/>
            <a:ext cx="10385280" cy="4996196"/>
          </a:xfrm>
          <a:prstGeom prst="rect">
            <a:avLst/>
          </a:prstGeom>
        </p:spPr>
        <p:txBody>
          <a:bodyPr>
            <a:normAutofit fontScale="850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/>
              <a:t>El contenido es en sí mismo la consecuencia de una variedad de otras condiciones o procesos antecedentes que pueden haber dado lugar a su construcción o le han dado forma. </a:t>
            </a:r>
            <a:endParaRPr lang="es-ES_tradnl" sz="24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Un </a:t>
            </a:r>
            <a:r>
              <a:rPr lang="es-ES_tradnl" sz="2400" dirty="0"/>
              <a:t>ejemplo clásico son las notas de suicidio. Las personas suicidas escriben notas que incluyen pistas que los expertos reconocen como vínculos y consecuencias de los múltiples factores que colectivamente constituyen el estado emocional y psicológico del escritor</a:t>
            </a:r>
            <a:r>
              <a:rPr lang="es-ES_tradnl" sz="2400" dirty="0" smtClean="0"/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Menos dramático, uno puede ver el contenido de las noticias como consecuencia de una serie de antecedentes.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Una página web de noticias podría concebirse como reflejo o como consecuencia de la selección de la organización de noticias de una variedad de historias, gráficos, características interactivas y otro contenido posibles. En términos del administrador o editor del sitio individual, el contenido de esa página es una consecuencia de la aplicación de los editores de lo que tradicionalmente se ha llamado "juicio de noticias", en base a numerosos factores que los visitantes del sitio necesitan o quieren de ese contenido. Por supuesto, ese juicio está formado por otras restricciones, como qué tipos de gráficos en movimiento o interactividad están disponibles, con qué frecuencia se actualiza el material, etc. El contenido que examina un investigador refleja todas esas elecciones, condiciones, restricciones o procesos anteriores.</a:t>
            </a:r>
            <a:endParaRPr lang="es-ES_tradnl" sz="2400" dirty="0"/>
          </a:p>
        </p:txBody>
      </p:sp>
    </p:spTree>
    <p:extLst>
      <p:ext uri="{BB962C8B-B14F-4D97-AF65-F5344CB8AC3E}">
        <p14:creationId xmlns:p14="http://schemas.microsoft.com/office/powerpoint/2010/main" val="29472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24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577516" y="1472739"/>
            <a:ext cx="10852484" cy="4996196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600" dirty="0"/>
              <a:t>Una página web de noticias podría concebirse como reflejo o como consecuencia de la selección de la organización de noticias de una variedad de historias, gráficos, características interactivas y otro contenido posibles. </a:t>
            </a:r>
            <a:endParaRPr lang="es-ES_tradnl" sz="26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600" dirty="0" smtClean="0"/>
              <a:t>En </a:t>
            </a:r>
            <a:r>
              <a:rPr lang="es-ES_tradnl" sz="2600" dirty="0"/>
              <a:t>términos del administrador o editor del sitio individual, el contenido de esa página es una consecuencia de la aplicación de los editores de lo que tradicionalmente se ha llamado "juicio de noticias", en base a numerosos factores que los visitantes del sitio necesitan o quieren de ese contenido. Por supuesto, ese juicio está formado por otras restricciones, como qué tipos de gráficos en movimiento o interactividad están disponibles, con qué frecuencia se actualiza el material, etc. </a:t>
            </a:r>
            <a:endParaRPr lang="es-ES_tradnl" sz="26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600" i="1" dirty="0" smtClean="0"/>
              <a:t>El </a:t>
            </a:r>
            <a:r>
              <a:rPr lang="es-ES_tradnl" sz="2600" i="1" dirty="0"/>
              <a:t>contenido que examina un investigador refleja todas esas elecciones, condiciones, restricciones o procesos anteriores.</a:t>
            </a:r>
          </a:p>
        </p:txBody>
      </p:sp>
    </p:spTree>
    <p:extLst>
      <p:ext uri="{BB962C8B-B14F-4D97-AF65-F5344CB8AC3E}">
        <p14:creationId xmlns:p14="http://schemas.microsoft.com/office/powerpoint/2010/main" val="14683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25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ES_tradnl" sz="4400" dirty="0"/>
              <a:t>Uso de redes sociales por parte de los medios de </a:t>
            </a:r>
            <a:r>
              <a:rPr lang="es-ES_tradnl" sz="4400" dirty="0" err="1"/>
              <a:t>comunicaci</a:t>
            </a:r>
            <a:r>
              <a:rPr lang="es-ES" sz="4400" dirty="0" err="1" smtClean="0"/>
              <a:t>ón</a:t>
            </a:r>
            <a:endParaRPr lang="es-E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2035833"/>
            <a:ext cx="10385280" cy="4433101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" sz="2400" dirty="0" smtClean="0"/>
              <a:t>Tweets de periodistas mujeres difieren de los de los hombres?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" sz="2400" dirty="0" smtClean="0"/>
              <a:t>Hay algún cambio si se transmiten </a:t>
            </a:r>
            <a:r>
              <a:rPr lang="es-ES_tradnl" sz="2400" dirty="0" err="1" smtClean="0"/>
              <a:t>posts</a:t>
            </a:r>
            <a:r>
              <a:rPr lang="es-ES_tradnl" sz="2400" dirty="0" smtClean="0"/>
              <a:t> referentes a una </a:t>
            </a:r>
            <a:r>
              <a:rPr lang="es-ES_tradnl" sz="2400" dirty="0" err="1" smtClean="0"/>
              <a:t>cat</a:t>
            </a:r>
            <a:r>
              <a:rPr lang="es-ES" sz="2400" dirty="0" err="1" smtClean="0"/>
              <a:t>ástrofe</a:t>
            </a:r>
            <a:r>
              <a:rPr lang="es-ES" sz="2400" dirty="0" smtClean="0"/>
              <a:t> natural que está ocurriendo al momento?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" sz="2400" dirty="0" smtClean="0"/>
              <a:t>Cómo es el contenido de periodistas que reportan o bloguean desde puntos de guerra</a:t>
            </a:r>
            <a:r>
              <a:rPr lang="es-ES_tradnl" sz="2400" dirty="0" smtClean="0"/>
              <a:t>?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" sz="2400" dirty="0" smtClean="0"/>
              <a:t>Tweets de los medios y respuesta de la población en países autoritarios vs otros países?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" sz="2400" dirty="0" smtClean="0"/>
              <a:t>Nacionalismo? Solidaridad?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" sz="2400" dirty="0" smtClean="0"/>
              <a:t>Otros ejemplos?</a:t>
            </a:r>
          </a:p>
        </p:txBody>
      </p:sp>
    </p:spTree>
    <p:extLst>
      <p:ext uri="{BB962C8B-B14F-4D97-AF65-F5344CB8AC3E}">
        <p14:creationId xmlns:p14="http://schemas.microsoft.com/office/powerpoint/2010/main" val="75758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26</a:t>
            </a:fld>
            <a:endParaRPr lang="en-US" sz="16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1690777"/>
            <a:ext cx="10385280" cy="3950898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" sz="2400" dirty="0"/>
              <a:t>Muchos de los símbolos que aparecen en los mensajes de los medios en momentos particulares (por ejemplo, alusiones al nacionalismo o la solidaridad durante un esfuerzo de guerra) son consecuencias de la cultura y la ideología dominantes (</a:t>
            </a:r>
            <a:r>
              <a:rPr lang="es-ES" sz="2400" dirty="0" err="1"/>
              <a:t>Shoemaker</a:t>
            </a:r>
            <a:r>
              <a:rPr lang="es-ES" sz="2400" dirty="0"/>
              <a:t> y </a:t>
            </a:r>
            <a:r>
              <a:rPr lang="es-ES" sz="2400" dirty="0" err="1"/>
              <a:t>Reese</a:t>
            </a:r>
            <a:r>
              <a:rPr lang="es-ES" sz="2400" dirty="0"/>
              <a:t>, </a:t>
            </a:r>
            <a:r>
              <a:rPr lang="es-ES" sz="2400" dirty="0" smtClean="0"/>
              <a:t>1996).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" sz="2400" dirty="0" smtClean="0"/>
              <a:t>Los </a:t>
            </a:r>
            <a:r>
              <a:rPr lang="es-ES" sz="2400" dirty="0"/>
              <a:t>mensajes de comunicación que contienen imágenes, ideas o temas particulares reflejan valores culturales importantes y claramente antecedentes</a:t>
            </a:r>
            <a:r>
              <a:rPr lang="es-ES" sz="2400" dirty="0" smtClean="0"/>
              <a:t>.</a:t>
            </a:r>
            <a:endParaRPr lang="es-ES_tradnl" sz="24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i="1" dirty="0" smtClean="0"/>
              <a:t>Se </a:t>
            </a:r>
            <a:r>
              <a:rPr lang="es-ES_tradnl" sz="2400" i="1" dirty="0"/>
              <a:t>pueden examinar cartas, diarios, facturas de venta o periódicos, tweets o publicaciones de blog archivados, por nombrar algunos, y se pueden sacar conclusiones sobre lo que estaba sucediendo en el momento de su producción.</a:t>
            </a:r>
            <a:endParaRPr lang="es-ES" sz="2400" i="1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s-ES_tradnl" sz="4400" dirty="0"/>
              <a:t>Uso de redes sociales por parte de los medios de </a:t>
            </a:r>
            <a:r>
              <a:rPr lang="es-ES_tradnl" sz="4400" dirty="0" err="1"/>
              <a:t>comunicaci</a:t>
            </a:r>
            <a:r>
              <a:rPr lang="es-ES" sz="4400" dirty="0" err="1" smtClean="0"/>
              <a:t>ón</a:t>
            </a:r>
            <a:endParaRPr lang="es-ES" sz="4400" dirty="0"/>
          </a:p>
        </p:txBody>
      </p:sp>
    </p:spTree>
    <p:extLst>
      <p:ext uri="{BB962C8B-B14F-4D97-AF65-F5344CB8AC3E}">
        <p14:creationId xmlns:p14="http://schemas.microsoft.com/office/powerpoint/2010/main" val="1699860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27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err="1" smtClean="0"/>
              <a:t>Centrality</a:t>
            </a:r>
            <a:r>
              <a:rPr lang="es-ES" sz="4400" dirty="0" smtClean="0"/>
              <a:t> </a:t>
            </a:r>
            <a:r>
              <a:rPr lang="es-ES" sz="4400" dirty="0" err="1" smtClean="0"/>
              <a:t>model</a:t>
            </a:r>
            <a:r>
              <a:rPr lang="es-ES" sz="4400" dirty="0" smtClean="0"/>
              <a:t> of </a:t>
            </a:r>
            <a:r>
              <a:rPr lang="es-ES" sz="4400" dirty="0" err="1" smtClean="0"/>
              <a:t>communication</a:t>
            </a:r>
            <a:r>
              <a:rPr lang="es-ES" sz="4400" dirty="0" smtClean="0"/>
              <a:t> </a:t>
            </a:r>
            <a:r>
              <a:rPr lang="es-ES" sz="4400" dirty="0" err="1" smtClean="0"/>
              <a:t>content</a:t>
            </a:r>
            <a:endParaRPr lang="en-US" sz="4400" dirty="0"/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1759789"/>
            <a:ext cx="10385280" cy="4709146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/>
              <a:t>La Figura 1.1 es un modelo simple, centrado en el contenido, que </a:t>
            </a:r>
            <a:r>
              <a:rPr lang="es-ES_tradnl" sz="2400" dirty="0" smtClean="0"/>
              <a:t>ilustra </a:t>
            </a:r>
            <a:r>
              <a:rPr lang="es-ES_tradnl" sz="2400" dirty="0"/>
              <a:t>por qué el análisis de contenido puede ser integral para la construcción de teorías sobre los efectos y procesos de comunicación. </a:t>
            </a:r>
            <a:endParaRPr lang="es-ES_tradnl" sz="24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La </a:t>
            </a:r>
            <a:r>
              <a:rPr lang="es-ES_tradnl" sz="2400" dirty="0"/>
              <a:t>centralidad permanece independientemente de la importancia (para la construcción de teorías) de innumerables variables sin contenido, como factores psicológicos o sociales humanos individuales y el contexto social, cultural, histórico, político o económico más amplio de comunicación</a:t>
            </a:r>
            <a:r>
              <a:rPr lang="es-ES_tradnl" sz="2400" dirty="0" smtClean="0"/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La </a:t>
            </a:r>
            <a:r>
              <a:rPr lang="es-ES_tradnl" sz="2400" dirty="0"/>
              <a:t>investigación en este campo es dinámica, aunque el objetivo científico de predicción, explicación y control (Reynolds, 1971) de los fenómenos mediáticos aún puede estar a décadas de distancia. Sin embargo, el análisis de contenido cuantitativo del contenido de los medios es clave para tal objetivo.</a:t>
            </a:r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796219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28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276045" y="4597675"/>
            <a:ext cx="3263363" cy="877720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  <a:endParaRPr lang="en-US" sz="4400" dirty="0"/>
          </a:p>
          <a:p>
            <a:endParaRPr lang="en-US" sz="44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9408" y="327804"/>
            <a:ext cx="4361592" cy="5865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168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29</a:t>
            </a:fld>
            <a:endParaRPr lang="en-US" sz="1600" dirty="0"/>
          </a:p>
        </p:txBody>
      </p:sp>
      <p:sp>
        <p:nvSpPr>
          <p:cNvPr id="4" name="Rectángulo 3"/>
          <p:cNvSpPr/>
          <p:nvPr/>
        </p:nvSpPr>
        <p:spPr>
          <a:xfrm>
            <a:off x="770399" y="1893344"/>
            <a:ext cx="10659601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/>
              <a:t>Los </a:t>
            </a:r>
            <a:r>
              <a:rPr lang="en-US" sz="2400" dirty="0" err="1"/>
              <a:t>videojuegos</a:t>
            </a:r>
            <a:r>
              <a:rPr lang="en-US" sz="2400" dirty="0"/>
              <a:t>,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ejemplo</a:t>
            </a:r>
            <a:r>
              <a:rPr lang="en-US" sz="2400" dirty="0"/>
              <a:t>, se </a:t>
            </a:r>
            <a:r>
              <a:rPr lang="en-US" sz="2400" dirty="0" err="1"/>
              <a:t>han</a:t>
            </a:r>
            <a:r>
              <a:rPr lang="en-US" sz="2400" dirty="0"/>
              <a:t> </a:t>
            </a:r>
            <a:r>
              <a:rPr lang="en-US" sz="2400" dirty="0" err="1"/>
              <a:t>examinado</a:t>
            </a:r>
            <a:r>
              <a:rPr lang="en-US" sz="2400" dirty="0"/>
              <a:t> </a:t>
            </a:r>
            <a:r>
              <a:rPr lang="en-US" sz="2400" dirty="0" err="1"/>
              <a:t>debido</a:t>
            </a:r>
            <a:r>
              <a:rPr lang="en-US" sz="2400" dirty="0"/>
              <a:t> a </a:t>
            </a:r>
            <a:r>
              <a:rPr lang="en-US" sz="2400" dirty="0" err="1"/>
              <a:t>suposiciones</a:t>
            </a:r>
            <a:r>
              <a:rPr lang="en-US" sz="2400" dirty="0"/>
              <a:t> </a:t>
            </a:r>
            <a:r>
              <a:rPr lang="en-US" sz="2400" dirty="0" err="1"/>
              <a:t>sobre</a:t>
            </a:r>
            <a:r>
              <a:rPr lang="en-US" sz="2400" dirty="0"/>
              <a:t> la </a:t>
            </a:r>
            <a:r>
              <a:rPr lang="en-US" sz="2400" dirty="0" err="1"/>
              <a:t>agresión</a:t>
            </a:r>
            <a:r>
              <a:rPr lang="en-US" sz="2400" dirty="0"/>
              <a:t> </a:t>
            </a:r>
            <a:r>
              <a:rPr lang="en-US" sz="2400" dirty="0" err="1"/>
              <a:t>imitativa</a:t>
            </a:r>
            <a:r>
              <a:rPr lang="en-US" sz="2400" dirty="0"/>
              <a:t> o el </a:t>
            </a:r>
            <a:r>
              <a:rPr lang="en-US" sz="2400" dirty="0" err="1"/>
              <a:t>aprendizaje</a:t>
            </a:r>
            <a:r>
              <a:rPr lang="en-US" sz="2400" dirty="0"/>
              <a:t> de roles de </a:t>
            </a:r>
            <a:r>
              <a:rPr lang="en-US" sz="2400" dirty="0" err="1"/>
              <a:t>género</a:t>
            </a:r>
            <a:r>
              <a:rPr lang="en-US" sz="2400" dirty="0"/>
              <a:t> entre los </a:t>
            </a:r>
            <a:r>
              <a:rPr lang="en-US" sz="2400" dirty="0" err="1"/>
              <a:t>usuarios</a:t>
            </a:r>
            <a:r>
              <a:rPr lang="en-US" sz="2400" dirty="0"/>
              <a:t>, un </a:t>
            </a:r>
            <a:r>
              <a:rPr lang="en-US" sz="2400" dirty="0" err="1"/>
              <a:t>enfoque</a:t>
            </a:r>
            <a:r>
              <a:rPr lang="en-US" sz="2400" dirty="0"/>
              <a:t> de </a:t>
            </a:r>
            <a:r>
              <a:rPr lang="en-US" sz="2400" dirty="0" err="1"/>
              <a:t>investigación</a:t>
            </a:r>
            <a:r>
              <a:rPr lang="en-US" sz="2400" dirty="0"/>
              <a:t> </a:t>
            </a:r>
            <a:r>
              <a:rPr lang="en-US" sz="2400" dirty="0" err="1"/>
              <a:t>previamente</a:t>
            </a:r>
            <a:r>
              <a:rPr lang="en-US" sz="2400" dirty="0"/>
              <a:t> </a:t>
            </a:r>
            <a:r>
              <a:rPr lang="en-US" sz="2400" dirty="0" err="1"/>
              <a:t>aplicado</a:t>
            </a:r>
            <a:r>
              <a:rPr lang="en-US" sz="2400" dirty="0"/>
              <a:t> al </a:t>
            </a:r>
            <a:r>
              <a:rPr lang="en-US" sz="2400" dirty="0" err="1"/>
              <a:t>contenido</a:t>
            </a:r>
            <a:r>
              <a:rPr lang="en-US" sz="2400" dirty="0"/>
              <a:t> de los </a:t>
            </a:r>
            <a:r>
              <a:rPr lang="en-US" sz="2400" dirty="0" err="1"/>
              <a:t>medios</a:t>
            </a:r>
            <a:r>
              <a:rPr lang="en-US" sz="2400" dirty="0"/>
              <a:t> tan </a:t>
            </a:r>
            <a:r>
              <a:rPr lang="en-US" sz="2400" dirty="0" err="1"/>
              <a:t>variado</a:t>
            </a:r>
            <a:r>
              <a:rPr lang="en-US" sz="2400" dirty="0"/>
              <a:t> </a:t>
            </a:r>
            <a:r>
              <a:rPr lang="en-US" sz="2400" dirty="0" err="1"/>
              <a:t>como</a:t>
            </a:r>
            <a:r>
              <a:rPr lang="en-US" sz="2400" dirty="0"/>
              <a:t> </a:t>
            </a:r>
            <a:r>
              <a:rPr lang="en-US" sz="2400" dirty="0" err="1"/>
              <a:t>cómics</a:t>
            </a:r>
            <a:r>
              <a:rPr lang="en-US" sz="2400" dirty="0"/>
              <a:t>, </a:t>
            </a:r>
            <a:r>
              <a:rPr lang="en-US" sz="2400" dirty="0" err="1"/>
              <a:t>películas</a:t>
            </a:r>
            <a:r>
              <a:rPr lang="en-US" sz="2400" dirty="0"/>
              <a:t>, </a:t>
            </a:r>
            <a:r>
              <a:rPr lang="en-US" sz="2400" dirty="0" err="1"/>
              <a:t>televisión</a:t>
            </a:r>
            <a:r>
              <a:rPr lang="en-US" sz="2400" dirty="0"/>
              <a:t> y </a:t>
            </a:r>
            <a:r>
              <a:rPr lang="en-US" sz="2400" dirty="0" err="1"/>
              <a:t>música</a:t>
            </a:r>
            <a:r>
              <a:rPr lang="en-US" sz="2400" dirty="0"/>
              <a:t> popular. </a:t>
            </a:r>
            <a:endParaRPr lang="en-US" sz="2400" dirty="0" smtClean="0"/>
          </a:p>
          <a:p>
            <a:pPr marL="342900" indent="-342900">
              <a:buFont typeface="Arial" charset="0"/>
              <a:buChar char="•"/>
            </a:pPr>
            <a:r>
              <a:rPr lang="en-US" sz="2400" dirty="0" smtClean="0"/>
              <a:t>Martins</a:t>
            </a:r>
            <a:r>
              <a:rPr lang="en-US" sz="2400" dirty="0"/>
              <a:t>, Williams, Harrison y </a:t>
            </a:r>
            <a:r>
              <a:rPr lang="en-US" sz="2400" dirty="0" err="1"/>
              <a:t>Ratan</a:t>
            </a:r>
            <a:r>
              <a:rPr lang="en-US" sz="2400" dirty="0"/>
              <a:t> (2008) </a:t>
            </a:r>
            <a:r>
              <a:rPr lang="en-US" sz="2400" dirty="0" err="1"/>
              <a:t>juzgaron</a:t>
            </a:r>
            <a:r>
              <a:rPr lang="en-US" sz="2400" dirty="0"/>
              <a:t> el </a:t>
            </a:r>
            <a:r>
              <a:rPr lang="en-US" sz="2400" dirty="0" err="1"/>
              <a:t>nivel</a:t>
            </a:r>
            <a:r>
              <a:rPr lang="en-US" sz="2400" dirty="0"/>
              <a:t> de </a:t>
            </a:r>
            <a:r>
              <a:rPr lang="en-US" sz="2400" dirty="0" err="1"/>
              <a:t>realismo</a:t>
            </a:r>
            <a:r>
              <a:rPr lang="en-US" sz="2400" dirty="0"/>
              <a:t> en 150 </a:t>
            </a:r>
            <a:r>
              <a:rPr lang="en-US" sz="2400" dirty="0" err="1"/>
              <a:t>videojuegos</a:t>
            </a:r>
            <a:r>
              <a:rPr lang="en-US" sz="2400" dirty="0"/>
              <a:t> </a:t>
            </a:r>
            <a:r>
              <a:rPr lang="en-US" sz="2400" dirty="0" err="1"/>
              <a:t>más</a:t>
            </a:r>
            <a:r>
              <a:rPr lang="en-US" sz="2400" dirty="0"/>
              <a:t> </a:t>
            </a:r>
            <a:r>
              <a:rPr lang="en-US" sz="2400" dirty="0" err="1"/>
              <a:t>vendidos</a:t>
            </a:r>
            <a:r>
              <a:rPr lang="en-US" sz="2400" dirty="0"/>
              <a:t>. </a:t>
            </a:r>
          </a:p>
          <a:p>
            <a:pPr marL="342900" indent="-342900">
              <a:buFont typeface="Arial" charset="0"/>
              <a:buChar char="•"/>
            </a:pPr>
            <a:r>
              <a:rPr lang="en-US" sz="2400" dirty="0" err="1" smtClean="0"/>
              <a:t>También</a:t>
            </a:r>
            <a:r>
              <a:rPr lang="en-US" sz="2400" dirty="0" smtClean="0"/>
              <a:t> </a:t>
            </a:r>
            <a:r>
              <a:rPr lang="en-US" sz="2400" dirty="0" err="1"/>
              <a:t>midieron</a:t>
            </a:r>
            <a:r>
              <a:rPr lang="en-US" sz="2400" dirty="0"/>
              <a:t>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dimensiones</a:t>
            </a:r>
            <a:r>
              <a:rPr lang="en-US" sz="2400" dirty="0"/>
              <a:t> </a:t>
            </a:r>
            <a:r>
              <a:rPr lang="en-US" sz="2400" dirty="0" err="1"/>
              <a:t>físicas</a:t>
            </a:r>
            <a:r>
              <a:rPr lang="en-US" sz="2400" dirty="0"/>
              <a:t> de los </a:t>
            </a:r>
            <a:r>
              <a:rPr lang="en-US" sz="2400" dirty="0" err="1"/>
              <a:t>personajes</a:t>
            </a:r>
            <a:r>
              <a:rPr lang="en-US" sz="2400" dirty="0"/>
              <a:t> </a:t>
            </a:r>
            <a:r>
              <a:rPr lang="en-US" sz="2400" dirty="0" err="1"/>
              <a:t>animados</a:t>
            </a:r>
            <a:r>
              <a:rPr lang="en-US" sz="2400" dirty="0"/>
              <a:t> (</a:t>
            </a:r>
            <a:r>
              <a:rPr lang="en-US" sz="2400" dirty="0" err="1"/>
              <a:t>altura</a:t>
            </a:r>
            <a:r>
              <a:rPr lang="en-US" sz="2400" dirty="0"/>
              <a:t>, </a:t>
            </a:r>
            <a:r>
              <a:rPr lang="en-US" sz="2400" dirty="0" err="1"/>
              <a:t>ancho</a:t>
            </a:r>
            <a:r>
              <a:rPr lang="en-US" sz="2400" dirty="0"/>
              <a:t> de la </a:t>
            </a:r>
            <a:r>
              <a:rPr lang="en-US" sz="2400" dirty="0" err="1"/>
              <a:t>cabeza</a:t>
            </a:r>
            <a:r>
              <a:rPr lang="en-US" sz="2400" dirty="0"/>
              <a:t>, </a:t>
            </a:r>
            <a:r>
              <a:rPr lang="en-US" sz="2400" dirty="0" err="1"/>
              <a:t>ancho</a:t>
            </a:r>
            <a:r>
              <a:rPr lang="en-US" sz="2400" dirty="0"/>
              <a:t> del </a:t>
            </a:r>
            <a:r>
              <a:rPr lang="en-US" sz="2400" dirty="0" err="1"/>
              <a:t>pecho</a:t>
            </a:r>
            <a:r>
              <a:rPr lang="en-US" sz="2400" dirty="0"/>
              <a:t>, </a:t>
            </a:r>
            <a:r>
              <a:rPr lang="en-US" sz="2400" dirty="0" err="1"/>
              <a:t>ancho</a:t>
            </a:r>
            <a:r>
              <a:rPr lang="en-US" sz="2400" dirty="0"/>
              <a:t> de la </a:t>
            </a:r>
            <a:r>
              <a:rPr lang="en-US" sz="2400" dirty="0" err="1"/>
              <a:t>cintura</a:t>
            </a:r>
            <a:r>
              <a:rPr lang="en-US" sz="2400" dirty="0"/>
              <a:t> y </a:t>
            </a:r>
            <a:r>
              <a:rPr lang="en-US" sz="2400" dirty="0" err="1"/>
              <a:t>ancho</a:t>
            </a:r>
            <a:r>
              <a:rPr lang="en-US" sz="2400" dirty="0"/>
              <a:t> de la </a:t>
            </a:r>
            <a:r>
              <a:rPr lang="en-US" sz="2400" dirty="0" err="1"/>
              <a:t>cadera</a:t>
            </a:r>
            <a:r>
              <a:rPr lang="en-US" sz="2400" dirty="0"/>
              <a:t>), </a:t>
            </a:r>
            <a:r>
              <a:rPr lang="en-US" sz="2400" dirty="0" err="1"/>
              <a:t>convirtiendo</a:t>
            </a:r>
            <a:r>
              <a:rPr lang="en-US" sz="2400" dirty="0"/>
              <a:t>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dimensiones</a:t>
            </a:r>
            <a:r>
              <a:rPr lang="en-US" sz="2400" dirty="0"/>
              <a:t> a </a:t>
            </a:r>
            <a:r>
              <a:rPr lang="en-US" sz="2400" dirty="0" err="1"/>
              <a:t>sus</a:t>
            </a:r>
            <a:r>
              <a:rPr lang="en-US" sz="2400" dirty="0"/>
              <a:t> "</a:t>
            </a:r>
            <a:r>
              <a:rPr lang="en-US" sz="2400" dirty="0" err="1"/>
              <a:t>equivalencias</a:t>
            </a:r>
            <a:r>
              <a:rPr lang="en-US" sz="2400" dirty="0"/>
              <a:t>" </a:t>
            </a:r>
            <a:r>
              <a:rPr lang="en-US" sz="2400" dirty="0" err="1"/>
              <a:t>si</a:t>
            </a:r>
            <a:r>
              <a:rPr lang="en-US" sz="2400" dirty="0"/>
              <a:t> los </a:t>
            </a:r>
            <a:r>
              <a:rPr lang="en-US" sz="2400" dirty="0" err="1"/>
              <a:t>personajes</a:t>
            </a:r>
            <a:r>
              <a:rPr lang="en-US" sz="2400" dirty="0"/>
              <a:t> </a:t>
            </a:r>
            <a:r>
              <a:rPr lang="en-US" sz="2400" dirty="0" err="1" smtClean="0"/>
              <a:t>habr</a:t>
            </a:r>
            <a:r>
              <a:rPr lang="es-ES" sz="2400" dirty="0" err="1" smtClean="0"/>
              <a:t>ían</a:t>
            </a:r>
            <a:r>
              <a:rPr lang="en-US" sz="2400" dirty="0" smtClean="0"/>
              <a:t> </a:t>
            </a:r>
            <a:r>
              <a:rPr lang="en-US" sz="2400" dirty="0" err="1"/>
              <a:t>sido</a:t>
            </a:r>
            <a:r>
              <a:rPr lang="en-US" sz="2400" dirty="0"/>
              <a:t> </a:t>
            </a:r>
            <a:r>
              <a:rPr lang="en-US" sz="2400" dirty="0" err="1"/>
              <a:t>reales</a:t>
            </a:r>
            <a:r>
              <a:rPr lang="en-US" sz="2400" dirty="0"/>
              <a:t>, y </a:t>
            </a:r>
            <a:r>
              <a:rPr lang="en-US" sz="2400" dirty="0" err="1"/>
              <a:t>comparando</a:t>
            </a:r>
            <a:r>
              <a:rPr lang="en-US" sz="2400" dirty="0"/>
              <a:t> </a:t>
            </a:r>
            <a:r>
              <a:rPr lang="en-US" sz="2400" dirty="0" err="1"/>
              <a:t>equivalencias</a:t>
            </a:r>
            <a:r>
              <a:rPr lang="en-US" sz="2400" dirty="0"/>
              <a:t>, a </a:t>
            </a:r>
            <a:r>
              <a:rPr lang="en-US" sz="2400" dirty="0" err="1"/>
              <a:t>su</a:t>
            </a:r>
            <a:r>
              <a:rPr lang="en-US" sz="2400" dirty="0"/>
              <a:t> </a:t>
            </a:r>
            <a:r>
              <a:rPr lang="en-US" sz="2400" dirty="0" err="1"/>
              <a:t>vez</a:t>
            </a:r>
            <a:r>
              <a:rPr lang="en-US" sz="2400" dirty="0"/>
              <a:t>, </a:t>
            </a:r>
            <a:r>
              <a:rPr lang="en-US" sz="2400" dirty="0" smtClean="0"/>
              <a:t>al </a:t>
            </a:r>
            <a:r>
              <a:rPr lang="en-US" sz="2400" dirty="0" err="1" smtClean="0"/>
              <a:t>tamaño</a:t>
            </a:r>
            <a:r>
              <a:rPr lang="en-US" sz="2400" dirty="0" smtClean="0"/>
              <a:t> </a:t>
            </a:r>
            <a:r>
              <a:rPr lang="en-US" sz="2400" dirty="0"/>
              <a:t>y </a:t>
            </a:r>
            <a:r>
              <a:rPr lang="en-US" sz="2400" dirty="0" err="1"/>
              <a:t>las</a:t>
            </a:r>
            <a:r>
              <a:rPr lang="en-US" sz="2400" dirty="0"/>
              <a:t> </a:t>
            </a:r>
            <a:r>
              <a:rPr lang="en-US" sz="2400" dirty="0" err="1"/>
              <a:t>características</a:t>
            </a:r>
            <a:r>
              <a:rPr lang="en-US" sz="2400" dirty="0"/>
              <a:t> del </a:t>
            </a:r>
            <a:r>
              <a:rPr lang="en-US" sz="2400" dirty="0" err="1"/>
              <a:t>cuerpo</a:t>
            </a:r>
            <a:r>
              <a:rPr lang="en-US" sz="2400" dirty="0"/>
              <a:t> </a:t>
            </a:r>
            <a:r>
              <a:rPr lang="en-US" sz="2400" dirty="0" err="1"/>
              <a:t>femenino</a:t>
            </a:r>
            <a:r>
              <a:rPr lang="en-US" sz="2400" dirty="0"/>
              <a:t>. </a:t>
            </a: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/>
              <a:t>Investigación en las ciencias de la comunicación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25675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3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770399" y="595017"/>
            <a:ext cx="10325749" cy="14297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En resumen, de qué se trata este curso?</a:t>
            </a:r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2024806"/>
            <a:ext cx="10385280" cy="4444129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0"/>
              </a:spcAft>
              <a:buFont typeface="Wingdings" charset="2"/>
              <a:buChar char="Ø"/>
            </a:pPr>
            <a:r>
              <a:rPr lang="es-CL" sz="2400" dirty="0"/>
              <a:t>E</a:t>
            </a:r>
            <a:r>
              <a:rPr lang="es-CL" sz="2400" dirty="0" smtClean="0"/>
              <a:t>studio </a:t>
            </a:r>
            <a:r>
              <a:rPr lang="es-CL" sz="2400" dirty="0"/>
              <a:t>del impacto de los datos digitales y el motivo de su uso, análisis y procesamiento en varios campos, ya sea en la industria o en la academia</a:t>
            </a:r>
            <a:r>
              <a:rPr lang="es-ES_tradnl" sz="2400" dirty="0"/>
              <a:t> </a:t>
            </a:r>
            <a:endParaRPr lang="es-ES_tradnl" sz="2400" dirty="0" smtClean="0"/>
          </a:p>
          <a:p>
            <a:pPr>
              <a:spcAft>
                <a:spcPts val="0"/>
              </a:spcAft>
              <a:buFont typeface="Wingdings" charset="2"/>
              <a:buChar char="Ø"/>
            </a:pPr>
            <a:r>
              <a:rPr lang="es-CL" sz="2400" dirty="0"/>
              <a:t>E</a:t>
            </a:r>
            <a:r>
              <a:rPr lang="es-CL" sz="2400" dirty="0" smtClean="0"/>
              <a:t>strategias </a:t>
            </a:r>
            <a:r>
              <a:rPr lang="es-CL" sz="2400" dirty="0"/>
              <a:t>aplicadas en Netflix, Facebook, Google y Twitter para comparar las ventajas y consecuencias de hacer “minería de datos” de los usuarios de internet en las diversas plataformas</a:t>
            </a:r>
            <a:r>
              <a:rPr lang="es-ES_tradnl" sz="2400" dirty="0"/>
              <a:t> </a:t>
            </a:r>
            <a:endParaRPr lang="es-ES_tradnl" sz="2400" dirty="0" smtClean="0"/>
          </a:p>
          <a:p>
            <a:pPr>
              <a:spcAft>
                <a:spcPts val="0"/>
              </a:spcAft>
              <a:buFont typeface="Wingdings" charset="2"/>
              <a:buChar char="Ø"/>
            </a:pPr>
            <a:r>
              <a:rPr lang="es-CL" sz="2400" dirty="0"/>
              <a:t>Conceptos relacionados al análisis de datos serán tratados para su comprensión general y las explicaciones serán acompañadas de ejemplos, demos y ejercicios</a:t>
            </a:r>
            <a:r>
              <a:rPr lang="es-ES_tradnl" sz="2400" dirty="0"/>
              <a:t> </a:t>
            </a:r>
            <a:endParaRPr lang="en-US" sz="2400" dirty="0"/>
          </a:p>
        </p:txBody>
      </p:sp>
      <p:sp>
        <p:nvSpPr>
          <p:cNvPr id="3" name="Rectángulo 2"/>
          <p:cNvSpPr/>
          <p:nvPr/>
        </p:nvSpPr>
        <p:spPr>
          <a:xfrm>
            <a:off x="3048000" y="241333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</a:pPr>
            <a:r>
              <a:rPr lang="es-ES" dirty="0">
                <a:latin typeface="Calibri" charset="0"/>
                <a:ea typeface="Calibri" charset="0"/>
                <a:cs typeface="Times New Roman" charset="0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433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30</a:t>
            </a:fld>
            <a:endParaRPr lang="en-US" sz="1600" dirty="0"/>
          </a:p>
        </p:txBody>
      </p:sp>
      <p:sp>
        <p:nvSpPr>
          <p:cNvPr id="4" name="Rectángulo 3"/>
          <p:cNvSpPr/>
          <p:nvPr/>
        </p:nvSpPr>
        <p:spPr>
          <a:xfrm>
            <a:off x="770399" y="1990323"/>
            <a:ext cx="10659601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sz="2400" dirty="0" err="1"/>
              <a:t>Descubrieron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los </a:t>
            </a:r>
            <a:r>
              <a:rPr lang="en-US" sz="2400" dirty="0" err="1"/>
              <a:t>personajes</a:t>
            </a:r>
            <a:r>
              <a:rPr lang="en-US" sz="2400" dirty="0"/>
              <a:t> </a:t>
            </a:r>
            <a:r>
              <a:rPr lang="en-US" sz="2400" dirty="0" err="1"/>
              <a:t>femeninos</a:t>
            </a:r>
            <a:r>
              <a:rPr lang="en-US" sz="2400" dirty="0"/>
              <a:t> </a:t>
            </a:r>
            <a:r>
              <a:rPr lang="en-US" sz="2400" dirty="0" err="1"/>
              <a:t>animados</a:t>
            </a:r>
            <a:r>
              <a:rPr lang="en-US" sz="2400" dirty="0"/>
              <a:t> en los </a:t>
            </a:r>
            <a:r>
              <a:rPr lang="en-US" sz="2400" dirty="0" err="1"/>
              <a:t>videojuegos</a:t>
            </a:r>
            <a:r>
              <a:rPr lang="en-US" sz="2400" dirty="0"/>
              <a:t> </a:t>
            </a:r>
            <a:r>
              <a:rPr lang="en-US" sz="2400" dirty="0" err="1"/>
              <a:t>tenían</a:t>
            </a:r>
            <a:r>
              <a:rPr lang="en-US" sz="2400" dirty="0"/>
              <a:t> </a:t>
            </a:r>
            <a:r>
              <a:rPr lang="en-US" sz="2400" dirty="0" err="1"/>
              <a:t>cinturas</a:t>
            </a:r>
            <a:r>
              <a:rPr lang="en-US" sz="2400" dirty="0"/>
              <a:t> y </a:t>
            </a:r>
            <a:r>
              <a:rPr lang="en-US" sz="2400" dirty="0" err="1"/>
              <a:t>caderas</a:t>
            </a:r>
            <a:r>
              <a:rPr lang="en-US" sz="2400" dirty="0"/>
              <a:t> </a:t>
            </a:r>
            <a:r>
              <a:rPr lang="en-US" sz="2400" dirty="0" err="1"/>
              <a:t>más</a:t>
            </a:r>
            <a:r>
              <a:rPr lang="en-US" sz="2400" dirty="0"/>
              <a:t> </a:t>
            </a:r>
            <a:r>
              <a:rPr lang="en-US" sz="2400" dirty="0" err="1"/>
              <a:t>pequeños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</a:t>
            </a:r>
            <a:r>
              <a:rPr lang="en-US" sz="2400" dirty="0" err="1"/>
              <a:t>sus</a:t>
            </a:r>
            <a:r>
              <a:rPr lang="en-US" sz="2400" dirty="0"/>
              <a:t> </a:t>
            </a:r>
            <a:r>
              <a:rPr lang="en-US" sz="2400" dirty="0" err="1"/>
              <a:t>contrapartes</a:t>
            </a:r>
            <a:r>
              <a:rPr lang="en-US" sz="2400" dirty="0"/>
              <a:t> del </a:t>
            </a:r>
            <a:r>
              <a:rPr lang="en-US" sz="2400" dirty="0" err="1"/>
              <a:t>mundo</a:t>
            </a:r>
            <a:r>
              <a:rPr lang="en-US" sz="2400" dirty="0"/>
              <a:t> real, un </a:t>
            </a:r>
            <a:r>
              <a:rPr lang="en-US" sz="2400" dirty="0" err="1"/>
              <a:t>patrón</a:t>
            </a:r>
            <a:r>
              <a:rPr lang="en-US" sz="2400" dirty="0"/>
              <a:t> </a:t>
            </a:r>
            <a:r>
              <a:rPr lang="en-US" sz="2400" dirty="0" err="1"/>
              <a:t>que</a:t>
            </a:r>
            <a:r>
              <a:rPr lang="en-US" sz="2400" dirty="0"/>
              <a:t> los </a:t>
            </a:r>
            <a:r>
              <a:rPr lang="en-US" sz="2400" dirty="0" err="1"/>
              <a:t>autores</a:t>
            </a:r>
            <a:r>
              <a:rPr lang="en-US" sz="2400" dirty="0"/>
              <a:t> </a:t>
            </a:r>
            <a:r>
              <a:rPr lang="en-US" sz="2400" dirty="0" err="1"/>
              <a:t>consideraron</a:t>
            </a:r>
            <a:r>
              <a:rPr lang="en-US" sz="2400" dirty="0"/>
              <a:t> </a:t>
            </a:r>
            <a:r>
              <a:rPr lang="en-US" sz="2400" dirty="0" err="1"/>
              <a:t>consistente</a:t>
            </a:r>
            <a:r>
              <a:rPr lang="en-US" sz="2400" dirty="0"/>
              <a:t> con el ideal de </a:t>
            </a:r>
            <a:r>
              <a:rPr lang="en-US" sz="2400" dirty="0" err="1"/>
              <a:t>delgadez</a:t>
            </a:r>
            <a:r>
              <a:rPr lang="en-US" sz="2400" dirty="0"/>
              <a:t> </a:t>
            </a:r>
            <a:r>
              <a:rPr lang="en-US" sz="2400" dirty="0" err="1"/>
              <a:t>cultivado</a:t>
            </a:r>
            <a:r>
              <a:rPr lang="en-US" sz="2400" dirty="0"/>
              <a:t> </a:t>
            </a:r>
            <a:r>
              <a:rPr lang="en-US" sz="2400" dirty="0" err="1"/>
              <a:t>por</a:t>
            </a:r>
            <a:r>
              <a:rPr lang="en-US" sz="2400" dirty="0"/>
              <a:t> </a:t>
            </a:r>
            <a:r>
              <a:rPr lang="en-US" sz="2400" dirty="0" err="1"/>
              <a:t>muchos</a:t>
            </a:r>
            <a:r>
              <a:rPr lang="en-US" sz="2400" dirty="0"/>
              <a:t> </a:t>
            </a:r>
            <a:r>
              <a:rPr lang="en-US" sz="2400" dirty="0" err="1"/>
              <a:t>medios</a:t>
            </a:r>
            <a:r>
              <a:rPr lang="en-US" sz="2400" dirty="0" smtClean="0"/>
              <a:t>.</a:t>
            </a:r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  <a:p>
            <a:pPr marL="342900" indent="-342900">
              <a:buFont typeface="Arial" charset="0"/>
              <a:buChar char="•"/>
            </a:pPr>
            <a:r>
              <a:rPr lang="es-ES" sz="2400" i="1" dirty="0"/>
              <a:t>El análisis de contenido descriptivo a veces sirve como una primera fase en un programa de investigación.</a:t>
            </a:r>
            <a:endParaRPr lang="en-US" sz="2400" i="1" dirty="0"/>
          </a:p>
          <a:p>
            <a:pPr marL="342900" indent="-342900">
              <a:buFont typeface="Arial" charset="0"/>
              <a:buChar char="•"/>
            </a:pPr>
            <a:endParaRPr lang="en-US" sz="2400" dirty="0"/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770399" y="595018"/>
            <a:ext cx="10325749" cy="87772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/>
              <a:t>Investigación en las ciencias de la comunicación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54410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31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396815" y="595018"/>
            <a:ext cx="10699333" cy="8777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1897811"/>
            <a:ext cx="10385280" cy="4571124"/>
          </a:xfrm>
          <a:prstGeom prst="rect">
            <a:avLst/>
          </a:prstGeom>
        </p:spPr>
        <p:txBody>
          <a:bodyPr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/>
              <a:t>Cuando los nuevos medios o formas de contenido evolucionan, se prestan a </a:t>
            </a:r>
            <a:r>
              <a:rPr lang="es-ES_tradnl" sz="2400" i="1" dirty="0"/>
              <a:t>estudios descriptivos</a:t>
            </a:r>
            <a:r>
              <a:rPr lang="es-ES_tradnl" sz="2400" dirty="0"/>
              <a:t> y comparaciones similares del "mundo real</a:t>
            </a:r>
            <a:r>
              <a:rPr lang="es-ES_tradnl" sz="2400" dirty="0" smtClean="0"/>
              <a:t>".</a:t>
            </a:r>
            <a:endParaRPr lang="es-ES_tradnl" sz="2400" dirty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/>
              <a:t>El análisis de contenido no es </a:t>
            </a:r>
            <a:r>
              <a:rPr lang="es-ES_tradnl" sz="2400" i="1" dirty="0"/>
              <a:t>reactivo</a:t>
            </a:r>
            <a:r>
              <a:rPr lang="es-ES_tradnl" sz="2400" dirty="0"/>
              <a:t> (es decir, la persona que se está estudiando no es consciente de que está siendo estudiada), permite el "acceso" a </a:t>
            </a:r>
            <a:r>
              <a:rPr lang="es-ES_tradnl" sz="2400" i="1" dirty="0"/>
              <a:t>participantes inaccesibles </a:t>
            </a:r>
            <a:r>
              <a:rPr lang="es-ES_tradnl" sz="2400" dirty="0"/>
              <a:t>(como los presidentes o </a:t>
            </a:r>
            <a:r>
              <a:rPr lang="es-ES_tradnl" sz="2400" dirty="0" err="1" smtClean="0"/>
              <a:t>youtubers</a:t>
            </a:r>
            <a:r>
              <a:rPr lang="es-ES_tradnl" sz="2400" dirty="0" smtClean="0"/>
              <a:t>) </a:t>
            </a:r>
            <a:r>
              <a:rPr lang="es-ES_tradnl" sz="2400" dirty="0"/>
              <a:t>y se presta a lo longitudinal, con estudios en el </a:t>
            </a:r>
            <a:r>
              <a:rPr lang="es-ES_tradnl" sz="2400" dirty="0" smtClean="0"/>
              <a:t>tiempo.</a:t>
            </a:r>
            <a:endParaRPr lang="es-ES_tradnl" sz="2400" dirty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/>
              <a:t>El análisis de contenido se ha utilizado en la comunicación de masas y en otros campos para describir el contenido y probar </a:t>
            </a:r>
            <a:r>
              <a:rPr lang="es-ES_tradnl" sz="2400" u="sng" dirty="0"/>
              <a:t>hipótesis derivadas de la teoría</a:t>
            </a:r>
            <a:r>
              <a:rPr lang="es-ES_tradnl" sz="2400" dirty="0"/>
              <a:t>. </a:t>
            </a:r>
            <a:endParaRPr lang="es-ES_tradnl" sz="24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La </a:t>
            </a:r>
            <a:r>
              <a:rPr lang="es-ES_tradnl" sz="2400" dirty="0"/>
              <a:t>variedad de aplicaciones puede estar limitada solo por la imaginación, la teoría y los recursos del analista.</a:t>
            </a:r>
          </a:p>
        </p:txBody>
      </p:sp>
    </p:spTree>
    <p:extLst>
      <p:ext uri="{BB962C8B-B14F-4D97-AF65-F5344CB8AC3E}">
        <p14:creationId xmlns:p14="http://schemas.microsoft.com/office/powerpoint/2010/main" val="1997236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32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396815" y="595018"/>
            <a:ext cx="10699333" cy="877720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dirty="0" smtClean="0"/>
              <a:t>Investigación en las ciencias de la comunicación</a:t>
            </a:r>
          </a:p>
          <a:p>
            <a:endParaRPr lang="en-US" sz="4400" dirty="0"/>
          </a:p>
        </p:txBody>
      </p:sp>
      <p:sp>
        <p:nvSpPr>
          <p:cNvPr id="5" name="Marcador de contenido 2"/>
          <p:cNvSpPr txBox="1">
            <a:spLocks/>
          </p:cNvSpPr>
          <p:nvPr/>
        </p:nvSpPr>
        <p:spPr>
          <a:xfrm>
            <a:off x="907560" y="1472739"/>
            <a:ext cx="10385280" cy="4996196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239 </a:t>
            </a:r>
            <a:r>
              <a:rPr lang="es-ES_tradnl" sz="2400" dirty="0"/>
              <a:t>estudios en </a:t>
            </a:r>
            <a:r>
              <a:rPr lang="es-ES_tradnl" sz="2400" dirty="0" smtClean="0"/>
              <a:t>periodismo </a:t>
            </a:r>
            <a:r>
              <a:rPr lang="es-ES_tradnl" sz="2400" dirty="0"/>
              <a:t>y comunicación de masas trimestral desde 1986 hasta 1995 indica que los analistas de contenido confían en varias técnicas de análisis básicas y algunas más </a:t>
            </a:r>
            <a:r>
              <a:rPr lang="es-ES_tradnl" sz="2400" dirty="0" smtClean="0"/>
              <a:t>avanzadas.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Es </a:t>
            </a:r>
            <a:r>
              <a:rPr lang="es-ES_tradnl" sz="2400" dirty="0"/>
              <a:t>decir, un número </a:t>
            </a:r>
            <a:r>
              <a:rPr lang="es-ES_tradnl" sz="2400" u="sng" dirty="0"/>
              <a:t>limitado de herramientas </a:t>
            </a:r>
            <a:r>
              <a:rPr lang="es-ES_tradnl" sz="2400" dirty="0"/>
              <a:t>resultan útiles para una variedad de </a:t>
            </a:r>
            <a:r>
              <a:rPr lang="es-ES_tradnl" sz="2400" dirty="0" smtClean="0"/>
              <a:t>tareas.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Como </a:t>
            </a:r>
            <a:r>
              <a:rPr lang="es-ES_tradnl" sz="2400" dirty="0"/>
              <a:t>en muchos tipos de trabajo, saber qué herramienta servirá adecuadamente para qué trabajo es conocimiento esencial</a:t>
            </a:r>
            <a:r>
              <a:rPr lang="es-ES_tradnl" sz="2400" dirty="0" smtClean="0"/>
              <a:t>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Algunas </a:t>
            </a:r>
            <a:r>
              <a:rPr lang="es-ES_tradnl" sz="2400" dirty="0"/>
              <a:t>de estas técnicas de análisis son muy simples. Los investigadores que produjeron el 28% de los 239 estudios de análisis de contenido han podido lograr sus objetivos utilizando solo </a:t>
            </a:r>
            <a:r>
              <a:rPr lang="es-ES_tradnl" sz="2400" dirty="0" smtClean="0"/>
              <a:t>promedios, </a:t>
            </a:r>
            <a:r>
              <a:rPr lang="es-ES_tradnl" sz="2400" dirty="0"/>
              <a:t>proporciones o conteos de frecuencia simples. </a:t>
            </a:r>
            <a:endParaRPr lang="es-ES_tradnl" sz="24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Cuando </a:t>
            </a:r>
            <a:r>
              <a:rPr lang="es-ES_tradnl" sz="2400" dirty="0"/>
              <a:t>se han utilizado otras técnicas, a menudo se combinaron con </a:t>
            </a:r>
            <a:r>
              <a:rPr lang="es-ES_tradnl" sz="2400" dirty="0" smtClean="0"/>
              <a:t>promedios y </a:t>
            </a:r>
            <a:r>
              <a:rPr lang="es-ES_tradnl" sz="2400" dirty="0"/>
              <a:t>proporciones. Las técnicas para analizar los datos de contenido incluyeron </a:t>
            </a:r>
            <a:r>
              <a:rPr lang="es-ES_tradnl" sz="2400" dirty="0" err="1"/>
              <a:t>chi</a:t>
            </a:r>
            <a:r>
              <a:rPr lang="es-ES_tradnl" sz="2400" dirty="0"/>
              <a:t> cuadrado y la V de </a:t>
            </a:r>
            <a:r>
              <a:rPr lang="es-ES_tradnl" sz="2400" dirty="0" err="1"/>
              <a:t>Cramer</a:t>
            </a:r>
            <a:r>
              <a:rPr lang="es-ES_tradnl" sz="2400" dirty="0"/>
              <a:t> (utilizada en el 37% de los estudios) y la correlación </a:t>
            </a:r>
            <a:r>
              <a:rPr lang="es-ES_tradnl" sz="2400" dirty="0" smtClean="0"/>
              <a:t>de </a:t>
            </a:r>
            <a:r>
              <a:rPr lang="es-ES_tradnl" sz="2400" dirty="0"/>
              <a:t>Pearson (utilizada en el 15%). </a:t>
            </a:r>
            <a:endParaRPr lang="es-ES_tradnl" sz="2400" dirty="0" smtClean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charset="0"/>
              <a:buChar char="•"/>
            </a:pPr>
            <a:r>
              <a:rPr lang="es-ES_tradnl" sz="2400" dirty="0" smtClean="0"/>
              <a:t>Las </a:t>
            </a:r>
            <a:r>
              <a:rPr lang="es-ES_tradnl" sz="2400" dirty="0"/>
              <a:t>técnicas más avanzadas incluyeron ANOVA (utilizado en el 6% de los estudios) y regresión múltiple (8% de los estudios). Solo el 7% de los estudios empleó técnicas estadísticas más sofisticadas que estas.</a:t>
            </a:r>
          </a:p>
        </p:txBody>
      </p:sp>
    </p:spTree>
    <p:extLst>
      <p:ext uri="{BB962C8B-B14F-4D97-AF65-F5344CB8AC3E}">
        <p14:creationId xmlns:p14="http://schemas.microsoft.com/office/powerpoint/2010/main" val="174535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33</a:t>
            </a:fld>
            <a:endParaRPr lang="en-US" sz="16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31634"/>
            <a:ext cx="10744200" cy="633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21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4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96632" y="2595212"/>
            <a:ext cx="10325749" cy="14297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200" dirty="0" smtClean="0"/>
              <a:t>Evaluación</a:t>
            </a:r>
            <a:endParaRPr lang="en-US" sz="42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1942" y="151278"/>
            <a:ext cx="9118600" cy="66421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96632" y="6414406"/>
            <a:ext cx="25946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 </a:t>
            </a:r>
            <a:r>
              <a:rPr lang="en-US" dirty="0" err="1" smtClean="0">
                <a:solidFill>
                  <a:schemeClr val="bg1"/>
                </a:solidFill>
              </a:rPr>
              <a:t>punto</a:t>
            </a:r>
            <a:r>
              <a:rPr lang="en-US" dirty="0" smtClean="0">
                <a:solidFill>
                  <a:schemeClr val="bg1"/>
                </a:solidFill>
              </a:rPr>
              <a:t> </a:t>
            </a:r>
            <a:r>
              <a:rPr lang="en-US" dirty="0" err="1" smtClean="0">
                <a:solidFill>
                  <a:schemeClr val="bg1"/>
                </a:solidFill>
              </a:rPr>
              <a:t>adicional</a:t>
            </a:r>
            <a:r>
              <a:rPr lang="en-US" dirty="0" smtClean="0">
                <a:solidFill>
                  <a:schemeClr val="bg1"/>
                </a:solidFill>
              </a:rPr>
              <a:t>: </a:t>
            </a:r>
            <a:r>
              <a:rPr lang="en-US" dirty="0" err="1" smtClean="0">
                <a:solidFill>
                  <a:schemeClr val="bg1"/>
                </a:solidFill>
              </a:rPr>
              <a:t>Prueba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8853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4400" dirty="0" smtClean="0"/>
              <a:t>Proyecto final</a:t>
            </a:r>
            <a:endParaRPr lang="en-US" sz="4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600" smtClean="0"/>
              <a:t>5</a:t>
            </a:fld>
            <a:endParaRPr lang="en-US" sz="1600" dirty="0"/>
          </a:p>
        </p:txBody>
      </p:sp>
      <p:sp>
        <p:nvSpPr>
          <p:cNvPr id="6" name="Rectángulo 5"/>
          <p:cNvSpPr/>
          <p:nvPr/>
        </p:nvSpPr>
        <p:spPr>
          <a:xfrm>
            <a:off x="1097280" y="2202043"/>
            <a:ext cx="10352598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s-ES_tradnl" sz="2800" dirty="0" err="1" smtClean="0"/>
              <a:t>An</a:t>
            </a:r>
            <a:r>
              <a:rPr lang="es-ES" sz="2800" dirty="0" err="1" smtClean="0"/>
              <a:t>álisis</a:t>
            </a:r>
            <a:r>
              <a:rPr lang="es-ES" sz="2800" dirty="0" smtClean="0"/>
              <a:t> comparativo de los resultados de dos artículos académicos seleccionados de Google </a:t>
            </a:r>
            <a:r>
              <a:rPr lang="es-ES" sz="2800" dirty="0" err="1" smtClean="0"/>
              <a:t>Scholar</a:t>
            </a:r>
            <a:r>
              <a:rPr lang="es-ES" sz="2800" dirty="0" smtClean="0"/>
              <a:t>: Informe Ejecutivo.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s-ES" sz="2800" dirty="0" smtClean="0"/>
              <a:t>La búsqueda y selección de los artículos (que debe estar también documentado) debe hacerse considerando dos o más palabras (o frases) clave vistas durante la materia.</a:t>
            </a:r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s-ES" sz="2800" dirty="0" smtClean="0"/>
              <a:t>Fecha de presentación (en plataforma): 13 de octubre</a:t>
            </a:r>
            <a:endParaRPr lang="es-ES_tradnl" sz="2800" dirty="0"/>
          </a:p>
        </p:txBody>
      </p:sp>
    </p:spTree>
    <p:extLst>
      <p:ext uri="{BB962C8B-B14F-4D97-AF65-F5344CB8AC3E}">
        <p14:creationId xmlns:p14="http://schemas.microsoft.com/office/powerpoint/2010/main" val="701197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Indicaciones</a:t>
            </a:r>
            <a:r>
              <a:rPr lang="en-US" dirty="0" smtClean="0"/>
              <a:t> </a:t>
            </a:r>
            <a:r>
              <a:rPr lang="en-US" dirty="0" err="1" smtClean="0"/>
              <a:t>Generales</a:t>
            </a:r>
            <a:endParaRPr lang="en-U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1928552"/>
            <a:ext cx="10058400" cy="3940541"/>
          </a:xfrm>
        </p:spPr>
        <p:txBody>
          <a:bodyPr>
            <a:normAutofit/>
          </a:bodyPr>
          <a:lstStyle/>
          <a:p>
            <a:r>
              <a:rPr lang="en-US" sz="2400" dirty="0" err="1"/>
              <a:t>l</a:t>
            </a:r>
            <a:r>
              <a:rPr lang="en-US" sz="2400" dirty="0" err="1" smtClean="0"/>
              <a:t>orena.recalde@epn.edu.ec</a:t>
            </a:r>
            <a:endParaRPr lang="en-US" sz="2400" dirty="0" smtClean="0"/>
          </a:p>
          <a:p>
            <a:r>
              <a:rPr lang="en-US" sz="2400" dirty="0" err="1" smtClean="0"/>
              <a:t>Asistencia</a:t>
            </a:r>
            <a:r>
              <a:rPr lang="en-US" sz="2400" dirty="0" smtClean="0"/>
              <a:t> -&gt; </a:t>
            </a:r>
            <a:r>
              <a:rPr lang="en-US" sz="2400" dirty="0" err="1" smtClean="0"/>
              <a:t>Presencial</a:t>
            </a:r>
            <a:endParaRPr lang="en-US" sz="2400" dirty="0" smtClean="0"/>
          </a:p>
          <a:p>
            <a:r>
              <a:rPr lang="en-US" sz="2400" dirty="0" smtClean="0"/>
              <a:t>Para </a:t>
            </a:r>
            <a:r>
              <a:rPr lang="en-US" sz="2400" dirty="0" err="1" smtClean="0"/>
              <a:t>consultas</a:t>
            </a:r>
            <a:r>
              <a:rPr lang="en-US" sz="2400" dirty="0" smtClean="0"/>
              <a:t>: v</a:t>
            </a:r>
            <a:r>
              <a:rPr lang="es-ES" sz="2400" dirty="0" err="1" smtClean="0"/>
              <a:t>ía</a:t>
            </a:r>
            <a:r>
              <a:rPr lang="es-ES" sz="2400" dirty="0" smtClean="0"/>
              <a:t> correo electrónico</a:t>
            </a:r>
            <a:endParaRPr lang="en-US" sz="2400" dirty="0" smtClean="0"/>
          </a:p>
          <a:p>
            <a:r>
              <a:rPr lang="en-US" sz="2400" dirty="0" err="1" smtClean="0"/>
              <a:t>Ingl</a:t>
            </a:r>
            <a:r>
              <a:rPr lang="es-ES" sz="2400" dirty="0" err="1" smtClean="0"/>
              <a:t>és</a:t>
            </a:r>
            <a:r>
              <a:rPr lang="es-ES" sz="2400" dirty="0" smtClean="0"/>
              <a:t>?</a:t>
            </a:r>
          </a:p>
          <a:p>
            <a:r>
              <a:rPr lang="es-ES" sz="2400" dirty="0" smtClean="0"/>
              <a:t>Short </a:t>
            </a:r>
            <a:r>
              <a:rPr lang="es-ES" sz="2400" dirty="0" err="1" smtClean="0"/>
              <a:t>Breaks</a:t>
            </a:r>
            <a:r>
              <a:rPr lang="es-ES" sz="2400" dirty="0" smtClean="0"/>
              <a:t>: 20 minutos</a:t>
            </a:r>
          </a:p>
          <a:p>
            <a:r>
              <a:rPr lang="es-ES" sz="2400" dirty="0" smtClean="0"/>
              <a:t>Inicio y  Fin de clase</a:t>
            </a:r>
          </a:p>
          <a:p>
            <a:r>
              <a:rPr lang="es-ES" sz="2400" dirty="0">
                <a:solidFill>
                  <a:schemeClr val="tx1"/>
                </a:solidFill>
              </a:rPr>
              <a:t>https://</a:t>
            </a:r>
            <a:r>
              <a:rPr lang="es-ES" sz="2400" dirty="0" err="1" smtClean="0">
                <a:solidFill>
                  <a:schemeClr val="tx1"/>
                </a:solidFill>
              </a:rPr>
              <a:t>github.com</a:t>
            </a:r>
            <a:r>
              <a:rPr lang="es-ES" sz="2400" dirty="0" smtClean="0">
                <a:solidFill>
                  <a:schemeClr val="tx1"/>
                </a:solidFill>
              </a:rPr>
              <a:t>/lore10/UCG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4B9F08-450C-8F48-AE7B-7399617BC908}" type="slidenum">
              <a:rPr lang="en-US" sz="1600" smtClean="0"/>
              <a:t>6</a:t>
            </a:fld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1729160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7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449179" y="2595212"/>
            <a:ext cx="9973202" cy="142978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400" dirty="0" err="1"/>
              <a:t>Bibliograf</a:t>
            </a:r>
            <a:r>
              <a:rPr lang="es-ES" sz="4400" dirty="0" err="1"/>
              <a:t>ía</a:t>
            </a:r>
            <a:endParaRPr lang="en-US" sz="42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4571" y="48126"/>
            <a:ext cx="5625050" cy="679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82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>
          <a:xfrm>
            <a:off x="770400" y="6468934"/>
            <a:ext cx="10659600" cy="324444"/>
          </a:xfrm>
        </p:spPr>
        <p:txBody>
          <a:bodyPr/>
          <a:lstStyle/>
          <a:p>
            <a:fld id="{5C8A0B6C-2F0D-9146-B965-5B2E4517E27B}" type="slidenum">
              <a:rPr lang="en-US" sz="1600" smtClean="0"/>
              <a:t>8</a:t>
            </a:fld>
            <a:endParaRPr lang="en-US" sz="1600" dirty="0"/>
          </a:p>
        </p:txBody>
      </p:sp>
      <p:sp>
        <p:nvSpPr>
          <p:cNvPr id="8" name="Título 1"/>
          <p:cNvSpPr txBox="1">
            <a:spLocks/>
          </p:cNvSpPr>
          <p:nvPr/>
        </p:nvSpPr>
        <p:spPr>
          <a:xfrm>
            <a:off x="492536" y="210969"/>
            <a:ext cx="7605505" cy="77658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000" dirty="0"/>
              <a:t>Un poco sobre mi </a:t>
            </a:r>
            <a:r>
              <a:rPr lang="es-ES" sz="4000" dirty="0" err="1"/>
              <a:t>background</a:t>
            </a:r>
            <a:endParaRPr lang="en-US" sz="4000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2359" y="1170432"/>
            <a:ext cx="3995682" cy="2738374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19272" y="3707924"/>
            <a:ext cx="3318120" cy="2815874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536" y="3653060"/>
            <a:ext cx="4122928" cy="2888762"/>
          </a:xfrm>
          <a:prstGeom prst="rect">
            <a:avLst/>
          </a:prstGeom>
        </p:spPr>
      </p:pic>
      <p:cxnSp>
        <p:nvCxnSpPr>
          <p:cNvPr id="9" name="Conector angular 8"/>
          <p:cNvCxnSpPr>
            <a:stCxn id="6" idx="1"/>
            <a:endCxn id="4" idx="0"/>
          </p:cNvCxnSpPr>
          <p:nvPr/>
        </p:nvCxnSpPr>
        <p:spPr>
          <a:xfrm rot="10800000" flipV="1">
            <a:off x="2554001" y="2539618"/>
            <a:ext cx="1548359" cy="1113441"/>
          </a:xfrm>
          <a:prstGeom prst="bentConnector2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angular 12"/>
          <p:cNvCxnSpPr>
            <a:stCxn id="4" idx="3"/>
          </p:cNvCxnSpPr>
          <p:nvPr/>
        </p:nvCxnSpPr>
        <p:spPr>
          <a:xfrm>
            <a:off x="4615464" y="5097441"/>
            <a:ext cx="3112368" cy="492277"/>
          </a:xfrm>
          <a:prstGeom prst="bentConnector3">
            <a:avLst>
              <a:gd name="adj1" fmla="val 50000"/>
            </a:avLst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angular 16"/>
          <p:cNvCxnSpPr>
            <a:stCxn id="3" idx="0"/>
            <a:endCxn id="6" idx="3"/>
          </p:cNvCxnSpPr>
          <p:nvPr/>
        </p:nvCxnSpPr>
        <p:spPr>
          <a:xfrm rot="16200000" flipV="1">
            <a:off x="8204035" y="2433626"/>
            <a:ext cx="1168305" cy="1380291"/>
          </a:xfrm>
          <a:prstGeom prst="bentConnector2">
            <a:avLst/>
          </a:prstGeom>
          <a:ln w="28575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4296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56109" y="257392"/>
            <a:ext cx="10058400" cy="1292928"/>
          </a:xfrm>
        </p:spPr>
        <p:txBody>
          <a:bodyPr>
            <a:normAutofit/>
          </a:bodyPr>
          <a:lstStyle/>
          <a:p>
            <a:r>
              <a:rPr lang="es-ES" sz="3600" dirty="0" smtClean="0"/>
              <a:t>Un poco sobre mi </a:t>
            </a:r>
            <a:r>
              <a:rPr lang="es-ES" sz="3600" dirty="0" err="1" smtClean="0"/>
              <a:t>background</a:t>
            </a:r>
            <a:endParaRPr lang="en-US" sz="3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z="1600" smtClean="0"/>
              <a:t>9</a:t>
            </a:fld>
            <a:endParaRPr lang="en-US" sz="16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1624" y="783771"/>
            <a:ext cx="4588284" cy="75883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23" y="1858262"/>
            <a:ext cx="3869960" cy="3120282"/>
          </a:xfrm>
          <a:prstGeom prst="rect">
            <a:avLst/>
          </a:prstGeom>
        </p:spPr>
      </p:pic>
      <p:pic>
        <p:nvPicPr>
          <p:cNvPr id="6" name="Shape 16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565091" y="2955471"/>
            <a:ext cx="3358223" cy="321098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CuadroTexto 7"/>
          <p:cNvSpPr txBox="1"/>
          <p:nvPr/>
        </p:nvSpPr>
        <p:spPr>
          <a:xfrm>
            <a:off x="935876" y="4965975"/>
            <a:ext cx="335853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#</a:t>
            </a:r>
            <a:r>
              <a:rPr lang="en-US" sz="2000" dirty="0" err="1" smtClean="0"/>
              <a:t>TrendingTopicCommunities</a:t>
            </a:r>
            <a:endParaRPr lang="en-US" sz="2000" dirty="0" smtClean="0"/>
          </a:p>
          <a:p>
            <a:r>
              <a:rPr lang="en-US" sz="2000" dirty="0" smtClean="0"/>
              <a:t>#</a:t>
            </a:r>
            <a:r>
              <a:rPr lang="en-US" sz="2000" dirty="0" err="1" smtClean="0"/>
              <a:t>DegreeOfInterestPolitics</a:t>
            </a:r>
            <a:endParaRPr lang="en-US" sz="2000" dirty="0" smtClean="0"/>
          </a:p>
          <a:p>
            <a:r>
              <a:rPr lang="en-US" sz="2000" dirty="0" smtClean="0"/>
              <a:t>#</a:t>
            </a:r>
            <a:r>
              <a:rPr lang="en-US" sz="2000" dirty="0" err="1" smtClean="0"/>
              <a:t>MultiTopicPreferenceModel</a:t>
            </a:r>
            <a:endParaRPr lang="en-US" sz="2000" dirty="0" smtClean="0"/>
          </a:p>
          <a:p>
            <a:r>
              <a:rPr lang="en-US" sz="2000" dirty="0" smtClean="0"/>
              <a:t>#</a:t>
            </a:r>
            <a:r>
              <a:rPr lang="en-US" sz="2000" dirty="0" err="1" smtClean="0"/>
              <a:t>HashtagHijackers</a:t>
            </a:r>
            <a:endParaRPr lang="en-US" sz="20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2614" y="5276424"/>
            <a:ext cx="2801968" cy="1014101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71"/>
          <a:stretch/>
        </p:blipFill>
        <p:spPr>
          <a:xfrm>
            <a:off x="9582093" y="1831924"/>
            <a:ext cx="2362280" cy="1789252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7516696" y="1941720"/>
            <a:ext cx="2465211" cy="156966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1" cap="none" spc="0" dirty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Planificación </a:t>
            </a:r>
            <a:r>
              <a:rPr lang="es-ES" sz="3200" b="1" cap="none" spc="0" smtClean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tx2">
                    <a:lumMod val="20000"/>
                    <a:lumOff val="80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Urbana Cognitiva</a:t>
            </a:r>
            <a:endParaRPr lang="es-ES" sz="32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solidFill>
                <a:schemeClr val="tx2">
                  <a:lumMod val="20000"/>
                  <a:lumOff val="80000"/>
                </a:schemeClr>
              </a:solid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7324839" y="3621176"/>
            <a:ext cx="475016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</a:rPr>
              <a:t>Citizens as sensors </a:t>
            </a:r>
            <a:r>
              <a:rPr lang="en-US" sz="2000" dirty="0"/>
              <a:t>is a new paradigm that transforms the idea of </a:t>
            </a:r>
            <a:r>
              <a:rPr lang="en-US" sz="2000" dirty="0">
                <a:solidFill>
                  <a:srgbClr val="FF0000"/>
                </a:solidFill>
              </a:rPr>
              <a:t>efficiency</a:t>
            </a:r>
            <a:r>
              <a:rPr lang="en-US" sz="2000" dirty="0"/>
              <a:t> implemented in a </a:t>
            </a:r>
            <a:r>
              <a:rPr lang="en-US" sz="2000" dirty="0" smtClean="0"/>
              <a:t>“Smart City” </a:t>
            </a:r>
            <a:r>
              <a:rPr lang="en-US" sz="2000" dirty="0"/>
              <a:t>into the notion of </a:t>
            </a:r>
            <a:r>
              <a:rPr lang="en-US" sz="2000" dirty="0">
                <a:solidFill>
                  <a:srgbClr val="FF0000"/>
                </a:solidFill>
              </a:rPr>
              <a:t>resilience</a:t>
            </a:r>
            <a:r>
              <a:rPr lang="en-US" sz="2000" dirty="0"/>
              <a:t> implemented in a </a:t>
            </a:r>
            <a:r>
              <a:rPr lang="en-US" sz="2000" dirty="0" smtClean="0"/>
              <a:t>“Cognitive City”.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87670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ción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ción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ción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39799</TotalTime>
  <Words>2625</Words>
  <Application>Microsoft Macintosh PowerPoint</Application>
  <PresentationFormat>Panorámica</PresentationFormat>
  <Paragraphs>190</Paragraphs>
  <Slides>33</Slides>
  <Notes>28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33</vt:i4>
      </vt:variant>
    </vt:vector>
  </HeadingPairs>
  <TitlesOfParts>
    <vt:vector size="41" baseType="lpstr">
      <vt:lpstr>Arial Narrow</vt:lpstr>
      <vt:lpstr>Calibri</vt:lpstr>
      <vt:lpstr>Calibri Light</vt:lpstr>
      <vt:lpstr>Mangal</vt:lpstr>
      <vt:lpstr>Times New Roman</vt:lpstr>
      <vt:lpstr>Wingdings</vt:lpstr>
      <vt:lpstr>Arial</vt:lpstr>
      <vt:lpstr>Retrospección</vt:lpstr>
      <vt:lpstr>Universidad Casa Grande    Maestría de Comunicación Digital</vt:lpstr>
      <vt:lpstr>Presentación de PowerPoint</vt:lpstr>
      <vt:lpstr>Presentación de PowerPoint</vt:lpstr>
      <vt:lpstr>Presentación de PowerPoint</vt:lpstr>
      <vt:lpstr>Proyecto final</vt:lpstr>
      <vt:lpstr>Indicaciones Generales</vt:lpstr>
      <vt:lpstr>Presentación de PowerPoint</vt:lpstr>
      <vt:lpstr>Presentación de PowerPoint</vt:lpstr>
      <vt:lpstr>Un poco sobre mi background</vt:lpstr>
      <vt:lpstr>Presentación de PowerPoint</vt:lpstr>
      <vt:lpstr>Presentación de PowerPoint</vt:lpstr>
      <vt:lpstr>MODULO 1  Data Analysis en Ciencias de la Comunicación</vt:lpstr>
      <vt:lpstr>El contenido digital y su análisis en el contexto de la comunicación</vt:lpstr>
      <vt:lpstr>Mass communication is fairly new…</vt:lpstr>
      <vt:lpstr>Mass communication is fairly new…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Modeling Users Preferences in Online Social Networks</dc:title>
  <dc:creator>Lorena Recalde</dc:creator>
  <cp:lastModifiedBy>Lorena Recalde</cp:lastModifiedBy>
  <cp:revision>448</cp:revision>
  <dcterms:created xsi:type="dcterms:W3CDTF">2018-09-05T16:34:01Z</dcterms:created>
  <dcterms:modified xsi:type="dcterms:W3CDTF">2019-09-14T08:03:30Z</dcterms:modified>
</cp:coreProperties>
</file>